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7" r:id="rId2"/>
    <p:sldId id="258" r:id="rId3"/>
    <p:sldId id="259" r:id="rId4"/>
    <p:sldId id="264" r:id="rId5"/>
    <p:sldId id="276" r:id="rId6"/>
    <p:sldId id="277" r:id="rId7"/>
    <p:sldId id="268" r:id="rId8"/>
    <p:sldId id="280" r:id="rId9"/>
    <p:sldId id="271" r:id="rId10"/>
    <p:sldId id="278" r:id="rId11"/>
    <p:sldId id="279" r:id="rId12"/>
    <p:sldId id="266" r:id="rId13"/>
    <p:sldId id="261" r:id="rId14"/>
    <p:sldId id="272" r:id="rId15"/>
    <p:sldId id="274" r:id="rId16"/>
    <p:sldId id="275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4C1A8A3-306A-4EB7-A6B1-4F7E0EB9C5D6}" styleName="Stile medio 3 - Color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708" y="2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0E7A5A-EF7C-9BE9-8C60-0A929C542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80F855-68D8-D0F0-83FD-5A75DACD9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A655A03-653D-16DD-0C59-A93CB42CF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4065-F7B3-4DBF-8E99-9B67293E7513}" type="datetimeFigureOut">
              <a:rPr lang="it-IT" smtClean="0"/>
              <a:t>20/03/2025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7D0CFC-2D07-64E0-E651-D2A887C97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A636832-12AE-2F91-1351-8EF969408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9E184-C143-4B97-AC0D-AEF70F7FB8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423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7CCB63-136B-89E9-6B6F-7D6AF9CE7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C4B05FA-87F3-43E3-7E7E-4D97F38EA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6841D56-E477-5B8D-690E-1CBB58995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4065-F7B3-4DBF-8E99-9B67293E7513}" type="datetimeFigureOut">
              <a:rPr lang="it-IT" smtClean="0"/>
              <a:t>20/03/2025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A44CD2-5098-F2E8-F1AC-B916666F6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49213D-9839-12D4-4004-5D540D037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9E184-C143-4B97-AC0D-AEF70F7FB8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1947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5B96E26-FFFF-45EE-48E9-FD3DB80D5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E367686-8114-2313-4781-4230C25AD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C45A1A-FA94-FC86-EAB8-85D44D4CEB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514065-F7B3-4DBF-8E99-9B67293E7513}" type="datetimeFigureOut">
              <a:rPr lang="it-IT" smtClean="0"/>
              <a:t>20/03/2025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0B0D1F-72E2-4747-A8BF-D7F89A59C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384857-433D-56BD-529C-10E968DD54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59E184-C143-4B97-AC0D-AEF70F7FB8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1950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68AC55C-A1D9-C281-628B-6E4D83F7D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70738" y="2890440"/>
            <a:ext cx="7441604" cy="1200044"/>
          </a:xfrm>
        </p:spPr>
        <p:txBody>
          <a:bodyPr>
            <a:noAutofit/>
          </a:bodyPr>
          <a:lstStyle/>
          <a:p>
            <a:pPr algn="l"/>
            <a:r>
              <a:rPr lang="it-IT" sz="4800" b="1" dirty="0">
                <a:ln w="0">
                  <a:solidFill>
                    <a:schemeClr val="tx2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ckwell Nova" panose="02060503020205020403" pitchFamily="18" charset="0"/>
                <a:cs typeface="Times New Roman" panose="02020603050405020304" pitchFamily="18" charset="0"/>
              </a:rPr>
              <a:t>OSCILLATORE DI DUFFING</a:t>
            </a:r>
            <a:endParaRPr lang="it-IT" sz="4000" b="1" dirty="0">
              <a:ln w="0">
                <a:solidFill>
                  <a:schemeClr val="tx2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ckwell Nova" panose="02060503020205020403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515CF7A-3D2A-9FCB-2CD6-43748D4D0C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2431089" cy="1078054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it-IT">
                <a:solidFill>
                  <a:srgbClr val="FFFFFF"/>
                </a:solidFill>
                <a:latin typeface="Rockwell Nova" panose="02060503020205020403" pitchFamily="18" charset="0"/>
                <a:cs typeface="Times New Roman" panose="02020603050405020304" pitchFamily="18" charset="0"/>
              </a:rPr>
              <a:t>TUPOTE – T29</a:t>
            </a:r>
          </a:p>
          <a:p>
            <a:pPr marL="342900" indent="-342900" algn="l">
              <a:buFontTx/>
              <a:buChar char="-"/>
            </a:pPr>
            <a:r>
              <a:rPr lang="it-IT">
                <a:solidFill>
                  <a:srgbClr val="FFFFFF"/>
                </a:solidFill>
                <a:latin typeface="Rockwell Nova" panose="02060503020205020403" pitchFamily="18" charset="0"/>
                <a:cs typeface="Times New Roman" panose="02020603050405020304" pitchFamily="18" charset="0"/>
              </a:rPr>
              <a:t>Tupponi Luis E.</a:t>
            </a:r>
          </a:p>
          <a:p>
            <a:pPr marL="342900" indent="-342900" algn="l">
              <a:buFontTx/>
              <a:buChar char="-"/>
            </a:pPr>
            <a:r>
              <a:rPr lang="it-IT">
                <a:solidFill>
                  <a:srgbClr val="FFFFFF"/>
                </a:solidFill>
                <a:latin typeface="Rockwell Nova" panose="02060503020205020403" pitchFamily="18" charset="0"/>
                <a:cs typeface="Times New Roman" panose="02020603050405020304" pitchFamily="18" charset="0"/>
              </a:rPr>
              <a:t>Otera Alberto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EDA0ACA-4A20-71A3-A55B-7203143FDA72}"/>
              </a:ext>
            </a:extLst>
          </p:cNvPr>
          <p:cNvSpPr txBox="1"/>
          <p:nvPr/>
        </p:nvSpPr>
        <p:spPr>
          <a:xfrm>
            <a:off x="7242627" y="4848094"/>
            <a:ext cx="46304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2400">
                <a:solidFill>
                  <a:schemeClr val="bg1"/>
                </a:solidFill>
                <a:latin typeface="Rockwell Nova" panose="02060503020205020403" pitchFamily="18" charset="0"/>
                <a:cs typeface="Times New Roman" panose="02020603050405020304" pitchFamily="18" charset="0"/>
              </a:rPr>
              <a:t>Università di Pisa </a:t>
            </a:r>
          </a:p>
          <a:p>
            <a:pPr algn="r"/>
            <a:r>
              <a:rPr lang="it-IT" sz="2400">
                <a:solidFill>
                  <a:schemeClr val="bg1"/>
                </a:solidFill>
                <a:latin typeface="Rockwell Nova" panose="02060503020205020403" pitchFamily="18" charset="0"/>
                <a:cs typeface="Times New Roman" panose="02020603050405020304" pitchFamily="18" charset="0"/>
              </a:rPr>
              <a:t>Tecnologie digitali – 2024/25</a:t>
            </a:r>
          </a:p>
        </p:txBody>
      </p:sp>
    </p:spTree>
    <p:extLst>
      <p:ext uri="{BB962C8B-B14F-4D97-AF65-F5344CB8AC3E}">
        <p14:creationId xmlns:p14="http://schemas.microsoft.com/office/powerpoint/2010/main" val="43044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339347-6503-7F6A-F73B-83DA61B85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099B349-DA81-6B14-0EB2-304DE9082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68E779-A607-2893-32CF-DF8BDD369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4912C3-7A7C-CFAC-A386-3F9D95714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AAD41BE8-17B5-8781-B4FF-F968C2C4EDAA}"/>
              </a:ext>
            </a:extLst>
          </p:cNvPr>
          <p:cNvSpPr/>
          <p:nvPr/>
        </p:nvSpPr>
        <p:spPr>
          <a:xfrm>
            <a:off x="-135029" y="240067"/>
            <a:ext cx="13237028" cy="1958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a pentagono 5">
            <a:extLst>
              <a:ext uri="{FF2B5EF4-FFF2-40B4-BE49-F238E27FC236}">
                <a16:creationId xmlns:a16="http://schemas.microsoft.com/office/drawing/2014/main" id="{3D872522-DDF5-E07D-728C-610DCD78D521}"/>
              </a:ext>
            </a:extLst>
          </p:cNvPr>
          <p:cNvSpPr/>
          <p:nvPr/>
        </p:nvSpPr>
        <p:spPr>
          <a:xfrm rot="10800000">
            <a:off x="3435350" y="113837"/>
            <a:ext cx="8947145" cy="848626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979BC983-EB04-5C49-AF6C-EAFA7E7C12EF}"/>
              </a:ext>
            </a:extLst>
          </p:cNvPr>
          <p:cNvSpPr txBox="1">
            <a:spLocks/>
          </p:cNvSpPr>
          <p:nvPr/>
        </p:nvSpPr>
        <p:spPr>
          <a:xfrm>
            <a:off x="4038600" y="121696"/>
            <a:ext cx="8058150" cy="8329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latin typeface="Rockwell Nova" panose="02060503020205020403" pitchFamily="18" charset="0"/>
              </a:rPr>
              <a:t>Misura della frequenza di risonanza</a:t>
            </a:r>
          </a:p>
        </p:txBody>
      </p:sp>
      <p:graphicFrame>
        <p:nvGraphicFramePr>
          <p:cNvPr id="17" name="Tabella 16">
            <a:extLst>
              <a:ext uri="{FF2B5EF4-FFF2-40B4-BE49-F238E27FC236}">
                <a16:creationId xmlns:a16="http://schemas.microsoft.com/office/drawing/2014/main" id="{C7C6816D-C510-74AB-53E1-F4D707C20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472995"/>
              </p:ext>
            </p:extLst>
          </p:nvPr>
        </p:nvGraphicFramePr>
        <p:xfrm>
          <a:off x="6383989" y="1640114"/>
          <a:ext cx="5584371" cy="3868721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244601">
                  <a:extLst>
                    <a:ext uri="{9D8B030D-6E8A-4147-A177-3AD203B41FA5}">
                      <a16:colId xmlns:a16="http://schemas.microsoft.com/office/drawing/2014/main" val="952465351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103722345"/>
                    </a:ext>
                  </a:extLst>
                </a:gridCol>
                <a:gridCol w="2764970">
                  <a:extLst>
                    <a:ext uri="{9D8B030D-6E8A-4147-A177-3AD203B41FA5}">
                      <a16:colId xmlns:a16="http://schemas.microsoft.com/office/drawing/2014/main" val="2891793624"/>
                    </a:ext>
                  </a:extLst>
                </a:gridCol>
              </a:tblGrid>
              <a:tr h="678162">
                <a:tc>
                  <a:txBody>
                    <a:bodyPr/>
                    <a:lstStyle/>
                    <a:p>
                      <a:pPr algn="ctr"/>
                      <a:endParaRPr lang="en-GB" b="1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Rockwell Nova" panose="02060503020205020403" pitchFamily="18" charset="0"/>
                        </a:rPr>
                        <a:t>Valori attesi</a:t>
                      </a:r>
                      <a:endParaRPr lang="en-GB" b="1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>
                          <a:latin typeface="Rockwell Nova" panose="02060503020205020403" pitchFamily="18" charset="0"/>
                        </a:rPr>
                        <a:t>Fit</a:t>
                      </a:r>
                      <a:r>
                        <a:rPr lang="it-IT" b="1" dirty="0">
                          <a:latin typeface="Rockwell Nova" panose="02060503020205020403" pitchFamily="18" charset="0"/>
                        </a:rPr>
                        <a:t> su</a:t>
                      </a:r>
                    </a:p>
                    <a:p>
                      <a:pPr algn="ctr"/>
                      <a:r>
                        <a:rPr lang="it-IT" b="1" dirty="0">
                          <a:latin typeface="Rockwell Nova" panose="02060503020205020403" pitchFamily="18" charset="0"/>
                        </a:rPr>
                        <a:t>-2</a:t>
                      </a:r>
                      <a:r>
                        <a:rPr lang="it-IT" b="1" i="1" dirty="0">
                          <a:latin typeface="Rockwell Nova" panose="02060503020205020403" pitchFamily="18" charset="0"/>
                        </a:rPr>
                        <a:t>V </a:t>
                      </a:r>
                      <a:r>
                        <a:rPr lang="it-IT" b="1" baseline="30000" dirty="0">
                          <a:latin typeface="Rockwell Nova" panose="02060503020205020403" pitchFamily="18" charset="0"/>
                        </a:rPr>
                        <a:t>*</a:t>
                      </a:r>
                      <a:endParaRPr lang="en-GB" b="1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730713"/>
                  </a:ext>
                </a:extLst>
              </a:tr>
              <a:tr h="678162">
                <a:tc>
                  <a:txBody>
                    <a:bodyPr/>
                    <a:lstStyle/>
                    <a:p>
                      <a:pPr algn="ctr"/>
                      <a:r>
                        <a:rPr lang="it-IT" b="1" i="1" baseline="0" dirty="0">
                          <a:latin typeface="Rockwell Nova" panose="02060503020205020403" pitchFamily="18" charset="0"/>
                        </a:rPr>
                        <a:t>f</a:t>
                      </a:r>
                      <a:r>
                        <a:rPr lang="it-IT" b="1" i="0" baseline="-25000" dirty="0">
                          <a:latin typeface="Rockwell Nova" panose="02060503020205020403" pitchFamily="18" charset="0"/>
                        </a:rPr>
                        <a:t>0</a:t>
                      </a:r>
                      <a:r>
                        <a:rPr lang="it-IT" b="1" i="0" baseline="0" dirty="0">
                          <a:latin typeface="Rockwell Nova" panose="02060503020205020403" pitchFamily="18" charset="0"/>
                        </a:rPr>
                        <a:t> [Hz]</a:t>
                      </a:r>
                      <a:endParaRPr lang="en-GB" b="1" i="0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Rockwell Nova" panose="02060503020205020403" pitchFamily="18" charset="0"/>
                        </a:rPr>
                        <a:t>7.341·10</a:t>
                      </a:r>
                      <a:r>
                        <a:rPr lang="it-IT" baseline="30000" dirty="0">
                          <a:latin typeface="Rockwell Nova" panose="02060503020205020403" pitchFamily="18" charset="0"/>
                        </a:rPr>
                        <a:t>3</a:t>
                      </a:r>
                      <a:endParaRPr lang="en-GB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Rockwell Nova" panose="02060503020205020403" pitchFamily="18" charset="0"/>
                        </a:rPr>
                        <a:t>7.052·10</a:t>
                      </a:r>
                      <a:r>
                        <a:rPr lang="it-IT" baseline="30000" dirty="0">
                          <a:latin typeface="Rockwell Nova" panose="02060503020205020403" pitchFamily="18" charset="0"/>
                        </a:rPr>
                        <a:t>3</a:t>
                      </a:r>
                      <a:r>
                        <a:rPr lang="it-IT" dirty="0">
                          <a:latin typeface="Rockwell Nova" panose="02060503020205020403" pitchFamily="18" charset="0"/>
                        </a:rPr>
                        <a:t> ± 2·10</a:t>
                      </a:r>
                      <a:r>
                        <a:rPr lang="it-IT" baseline="30000" dirty="0">
                          <a:latin typeface="Rockwell Nova" panose="02060503020205020403" pitchFamily="18" charset="0"/>
                        </a:rPr>
                        <a:t>-8</a:t>
                      </a:r>
                      <a:endParaRPr lang="en-GB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663273"/>
                  </a:ext>
                </a:extLst>
              </a:tr>
              <a:tr h="678162">
                <a:tc>
                  <a:txBody>
                    <a:bodyPr/>
                    <a:lstStyle/>
                    <a:p>
                      <a:pPr algn="ctr"/>
                      <a:r>
                        <a:rPr lang="el-GR" b="1" i="1" dirty="0">
                          <a:latin typeface="Rockwell Nova" panose="02060503020205020403" pitchFamily="18" charset="0"/>
                        </a:rPr>
                        <a:t>Τ</a:t>
                      </a:r>
                      <a:r>
                        <a:rPr lang="it-IT" b="1" i="1" dirty="0">
                          <a:latin typeface="Rockwell Nova" panose="02060503020205020403" pitchFamily="18" charset="0"/>
                        </a:rPr>
                        <a:t> </a:t>
                      </a:r>
                      <a:r>
                        <a:rPr lang="it-IT" b="1" i="0" dirty="0">
                          <a:latin typeface="Rockwell Nova" panose="02060503020205020403" pitchFamily="18" charset="0"/>
                        </a:rPr>
                        <a:t>[s]</a:t>
                      </a:r>
                      <a:endParaRPr lang="en-GB" b="1" i="0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Rockwell Nova" panose="02060503020205020403" pitchFamily="18" charset="0"/>
                        </a:rPr>
                        <a:t>1.78 ·10</a:t>
                      </a:r>
                      <a:r>
                        <a:rPr lang="it-IT" baseline="30000" dirty="0">
                          <a:latin typeface="Rockwell Nova" panose="02060503020205020403" pitchFamily="18" charset="0"/>
                        </a:rPr>
                        <a:t>-5</a:t>
                      </a:r>
                      <a:endParaRPr lang="en-GB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Rockwell Nova" panose="02060503020205020403" pitchFamily="18" charset="0"/>
                        </a:rPr>
                        <a:t>(1.6466 </a:t>
                      </a:r>
                      <a:r>
                        <a:rPr lang="it-IT" dirty="0">
                          <a:latin typeface="Rockwell Nova" panose="02060503020205020403" pitchFamily="18" charset="0"/>
                        </a:rPr>
                        <a:t>± 0.001) ·10</a:t>
                      </a:r>
                      <a:r>
                        <a:rPr lang="it-IT" baseline="30000" dirty="0">
                          <a:latin typeface="Rockwell Nova" panose="02060503020205020403" pitchFamily="18" charset="0"/>
                        </a:rPr>
                        <a:t>-5</a:t>
                      </a:r>
                      <a:r>
                        <a:rPr lang="it-IT" dirty="0">
                          <a:latin typeface="Rockwell Nova" panose="02060503020205020403" pitchFamily="18" charset="0"/>
                        </a:rPr>
                        <a:t> </a:t>
                      </a:r>
                      <a:endParaRPr lang="en-GB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674380"/>
                  </a:ext>
                </a:extLst>
              </a:tr>
              <a:tr h="678162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>
                          <a:latin typeface="Rockwell Nova" panose="02060503020205020403" pitchFamily="18" charset="0"/>
                        </a:rPr>
                        <a:t>A</a:t>
                      </a:r>
                      <a:endParaRPr lang="en-GB" b="1" i="1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Rockwell Nova" panose="02060503020205020403" pitchFamily="18" charset="0"/>
                        </a:rPr>
                        <a:t>1</a:t>
                      </a:r>
                      <a:endParaRPr lang="en-GB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Rockwell Nova" panose="02060503020205020403" pitchFamily="18" charset="0"/>
                        </a:rPr>
                        <a:t>1.1311 </a:t>
                      </a:r>
                      <a:r>
                        <a:rPr lang="it-IT" dirty="0">
                          <a:latin typeface="Rockwell Nova" panose="02060503020205020403" pitchFamily="18" charset="0"/>
                        </a:rPr>
                        <a:t>± </a:t>
                      </a:r>
                      <a:r>
                        <a:rPr lang="en-GB" dirty="0">
                          <a:latin typeface="Rockwell Nova" panose="02060503020205020403" pitchFamily="18" charset="0"/>
                        </a:rPr>
                        <a:t>0.0001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632118"/>
                  </a:ext>
                </a:extLst>
              </a:tr>
              <a:tr h="489124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 err="1">
                          <a:latin typeface="Rockwell Nova" panose="02060503020205020403" pitchFamily="18" charset="0"/>
                        </a:rPr>
                        <a:t>offs</a:t>
                      </a:r>
                      <a:endParaRPr lang="en-GB" b="1" i="1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Rockwell Nova" panose="02060503020205020403" pitchFamily="18" charset="0"/>
                        </a:rPr>
                        <a:t>0</a:t>
                      </a:r>
                      <a:endParaRPr lang="en-GB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Rockwell Nova" panose="02060503020205020403" pitchFamily="18" charset="0"/>
                        </a:rPr>
                        <a:t>(-5.51 </a:t>
                      </a:r>
                      <a:r>
                        <a:rPr lang="it-IT" dirty="0">
                          <a:latin typeface="Rockwell Nova" panose="02060503020205020403" pitchFamily="18" charset="0"/>
                        </a:rPr>
                        <a:t>± </a:t>
                      </a:r>
                      <a:r>
                        <a:rPr lang="en-GB" dirty="0">
                          <a:latin typeface="Rockwell Nova" panose="02060503020205020403" pitchFamily="18" charset="0"/>
                        </a:rPr>
                        <a:t>0.69)</a:t>
                      </a:r>
                      <a:r>
                        <a:rPr lang="it-IT" dirty="0">
                          <a:latin typeface="Rockwell Nova" panose="02060503020205020403" pitchFamily="18" charset="0"/>
                        </a:rPr>
                        <a:t> ·10</a:t>
                      </a:r>
                      <a:r>
                        <a:rPr lang="it-IT" baseline="30000" dirty="0">
                          <a:latin typeface="Rockwell Nova" panose="02060503020205020403" pitchFamily="18" charset="0"/>
                        </a:rPr>
                        <a:t>-4</a:t>
                      </a:r>
                      <a:endParaRPr lang="en-GB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831990"/>
                  </a:ext>
                </a:extLst>
              </a:tr>
              <a:tr h="666949">
                <a:tc>
                  <a:txBody>
                    <a:bodyPr/>
                    <a:lstStyle/>
                    <a:p>
                      <a:pPr algn="ctr"/>
                      <a:r>
                        <a:rPr lang="el-GR" b="1" i="1" dirty="0">
                          <a:latin typeface="Rockwell Nova" panose="02060503020205020403" pitchFamily="18" charset="0"/>
                        </a:rPr>
                        <a:t>χ</a:t>
                      </a:r>
                      <a:r>
                        <a:rPr lang="it-IT" b="1" i="0" baseline="30000" dirty="0">
                          <a:latin typeface="Rockwell Nova" panose="02060503020205020403" pitchFamily="18" charset="0"/>
                        </a:rPr>
                        <a:t>2</a:t>
                      </a:r>
                      <a:r>
                        <a:rPr lang="it-IT" b="1" i="0" baseline="-25000" dirty="0">
                          <a:latin typeface="Rockwell Nova" panose="02060503020205020403" pitchFamily="18" charset="0"/>
                        </a:rPr>
                        <a:t>rid</a:t>
                      </a:r>
                      <a:endParaRPr lang="en-GB" b="1" i="0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Rockwell Nova" panose="02060503020205020403" pitchFamily="18" charset="0"/>
                        </a:rPr>
                        <a:t>0.51</a:t>
                      </a:r>
                      <a:endParaRPr lang="en-GB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189226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351B8801-D3EA-87DA-C09A-A55A911E2EFE}"/>
              </a:ext>
            </a:extLst>
          </p:cNvPr>
          <p:cNvSpPr txBox="1"/>
          <p:nvPr/>
        </p:nvSpPr>
        <p:spPr>
          <a:xfrm>
            <a:off x="7474857" y="6424845"/>
            <a:ext cx="4347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b="1" dirty="0">
                <a:solidFill>
                  <a:schemeClr val="bg1"/>
                </a:solidFill>
                <a:latin typeface="Rockwell Nova" panose="02060503020205020403" pitchFamily="18" charset="0"/>
              </a:rPr>
              <a:t>Risultati del </a:t>
            </a:r>
            <a:r>
              <a:rPr lang="it-IT" sz="2400" b="1" dirty="0" err="1">
                <a:solidFill>
                  <a:schemeClr val="bg1"/>
                </a:solidFill>
                <a:latin typeface="Rockwell Nova" panose="02060503020205020403" pitchFamily="18" charset="0"/>
              </a:rPr>
              <a:t>fit</a:t>
            </a:r>
            <a:endParaRPr lang="en-GB" sz="2400" b="1" dirty="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1DF0BE41-9610-DEC7-5819-DED86748B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130" y="1143416"/>
            <a:ext cx="6051729" cy="50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9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95FF27-6758-702B-D8DD-7643C71EA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34C2743-9A2B-BE1A-8D91-8768A8708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F1ECF1F-94C0-8385-07FA-89058436F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6E0CE8-3EFD-BBA2-6530-AB90DF94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10BCA48-1FD9-830E-1C7D-8A22E6E3661E}"/>
              </a:ext>
            </a:extLst>
          </p:cNvPr>
          <p:cNvSpPr/>
          <p:nvPr/>
        </p:nvSpPr>
        <p:spPr>
          <a:xfrm>
            <a:off x="-135029" y="240067"/>
            <a:ext cx="13237028" cy="1958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a pentagono 5">
            <a:extLst>
              <a:ext uri="{FF2B5EF4-FFF2-40B4-BE49-F238E27FC236}">
                <a16:creationId xmlns:a16="http://schemas.microsoft.com/office/drawing/2014/main" id="{96BEFE7C-B08A-81C1-E55A-89F0704CB5C7}"/>
              </a:ext>
            </a:extLst>
          </p:cNvPr>
          <p:cNvSpPr/>
          <p:nvPr/>
        </p:nvSpPr>
        <p:spPr>
          <a:xfrm rot="10800000">
            <a:off x="3435350" y="113837"/>
            <a:ext cx="8947145" cy="848626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D81414F0-D4E5-D1BC-EEEE-58FF96B78B38}"/>
              </a:ext>
            </a:extLst>
          </p:cNvPr>
          <p:cNvSpPr txBox="1">
            <a:spLocks/>
          </p:cNvSpPr>
          <p:nvPr/>
        </p:nvSpPr>
        <p:spPr>
          <a:xfrm>
            <a:off x="4038600" y="121696"/>
            <a:ext cx="8058150" cy="8329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latin typeface="Rockwell Nova" panose="02060503020205020403" pitchFamily="18" charset="0"/>
              </a:rPr>
              <a:t>Misura della frequenza di risonanza</a:t>
            </a:r>
          </a:p>
        </p:txBody>
      </p:sp>
      <p:graphicFrame>
        <p:nvGraphicFramePr>
          <p:cNvPr id="17" name="Tabella 16">
            <a:extLst>
              <a:ext uri="{FF2B5EF4-FFF2-40B4-BE49-F238E27FC236}">
                <a16:creationId xmlns:a16="http://schemas.microsoft.com/office/drawing/2014/main" id="{33ABD020-FA2C-7EAB-66F3-40EA0F905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18247"/>
              </p:ext>
            </p:extLst>
          </p:nvPr>
        </p:nvGraphicFramePr>
        <p:xfrm>
          <a:off x="6383989" y="1640114"/>
          <a:ext cx="5584371" cy="3868721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244601">
                  <a:extLst>
                    <a:ext uri="{9D8B030D-6E8A-4147-A177-3AD203B41FA5}">
                      <a16:colId xmlns:a16="http://schemas.microsoft.com/office/drawing/2014/main" val="952465351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103722345"/>
                    </a:ext>
                  </a:extLst>
                </a:gridCol>
                <a:gridCol w="2764970">
                  <a:extLst>
                    <a:ext uri="{9D8B030D-6E8A-4147-A177-3AD203B41FA5}">
                      <a16:colId xmlns:a16="http://schemas.microsoft.com/office/drawing/2014/main" val="2891793624"/>
                    </a:ext>
                  </a:extLst>
                </a:gridCol>
              </a:tblGrid>
              <a:tr h="678162">
                <a:tc>
                  <a:txBody>
                    <a:bodyPr/>
                    <a:lstStyle/>
                    <a:p>
                      <a:pPr algn="ctr"/>
                      <a:endParaRPr lang="en-GB" b="1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Rockwell Nova" panose="02060503020205020403" pitchFamily="18" charset="0"/>
                        </a:rPr>
                        <a:t>Valori attesi</a:t>
                      </a:r>
                      <a:endParaRPr lang="en-GB" b="1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>
                          <a:latin typeface="Rockwell Nova" panose="02060503020205020403" pitchFamily="18" charset="0"/>
                        </a:rPr>
                        <a:t>Fit</a:t>
                      </a:r>
                      <a:r>
                        <a:rPr lang="it-IT" b="1" dirty="0">
                          <a:latin typeface="Rockwell Nova" panose="02060503020205020403" pitchFamily="18" charset="0"/>
                        </a:rPr>
                        <a:t> su</a:t>
                      </a:r>
                    </a:p>
                    <a:p>
                      <a:pPr algn="ctr"/>
                      <a:r>
                        <a:rPr lang="it-IT" b="1" dirty="0">
                          <a:latin typeface="Rockwell Nova" panose="02060503020205020403" pitchFamily="18" charset="0"/>
                        </a:rPr>
                        <a:t>+2</a:t>
                      </a:r>
                      <a:r>
                        <a:rPr lang="it-IT" b="1" i="1" dirty="0">
                          <a:latin typeface="Rockwell Nova" panose="02060503020205020403" pitchFamily="18" charset="0"/>
                        </a:rPr>
                        <a:t>V </a:t>
                      </a:r>
                      <a:r>
                        <a:rPr lang="it-IT" b="1" baseline="30000" dirty="0">
                          <a:latin typeface="Rockwell Nova" panose="02060503020205020403" pitchFamily="18" charset="0"/>
                        </a:rPr>
                        <a:t>*</a:t>
                      </a:r>
                      <a:endParaRPr lang="en-GB" b="1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730713"/>
                  </a:ext>
                </a:extLst>
              </a:tr>
              <a:tr h="678162">
                <a:tc>
                  <a:txBody>
                    <a:bodyPr/>
                    <a:lstStyle/>
                    <a:p>
                      <a:pPr algn="ctr"/>
                      <a:r>
                        <a:rPr lang="it-IT" b="1" i="1" baseline="0" dirty="0">
                          <a:latin typeface="Rockwell Nova" panose="02060503020205020403" pitchFamily="18" charset="0"/>
                        </a:rPr>
                        <a:t>f</a:t>
                      </a:r>
                      <a:r>
                        <a:rPr lang="it-IT" b="1" i="0" baseline="-25000" dirty="0">
                          <a:latin typeface="Rockwell Nova" panose="02060503020205020403" pitchFamily="18" charset="0"/>
                        </a:rPr>
                        <a:t>0</a:t>
                      </a:r>
                      <a:r>
                        <a:rPr lang="it-IT" b="1" i="0" baseline="0" dirty="0">
                          <a:latin typeface="Rockwell Nova" panose="02060503020205020403" pitchFamily="18" charset="0"/>
                        </a:rPr>
                        <a:t> [Hz]</a:t>
                      </a:r>
                      <a:endParaRPr lang="en-GB" b="1" i="0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Rockwell Nova" panose="02060503020205020403" pitchFamily="18" charset="0"/>
                        </a:rPr>
                        <a:t>7.341·10</a:t>
                      </a:r>
                      <a:r>
                        <a:rPr lang="it-IT" baseline="30000" dirty="0">
                          <a:latin typeface="Rockwell Nova" panose="02060503020205020403" pitchFamily="18" charset="0"/>
                        </a:rPr>
                        <a:t>3</a:t>
                      </a:r>
                      <a:endParaRPr lang="en-GB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Rockwell Nova" panose="02060503020205020403" pitchFamily="18" charset="0"/>
                        </a:rPr>
                        <a:t>7.046·10</a:t>
                      </a:r>
                      <a:r>
                        <a:rPr lang="it-IT" baseline="30000" dirty="0">
                          <a:latin typeface="Rockwell Nova" panose="02060503020205020403" pitchFamily="18" charset="0"/>
                        </a:rPr>
                        <a:t>3</a:t>
                      </a:r>
                      <a:r>
                        <a:rPr lang="it-IT" dirty="0">
                          <a:latin typeface="Rockwell Nova" panose="02060503020205020403" pitchFamily="18" charset="0"/>
                        </a:rPr>
                        <a:t> ± 4·10</a:t>
                      </a:r>
                      <a:r>
                        <a:rPr lang="it-IT" baseline="30000" dirty="0">
                          <a:latin typeface="Rockwell Nova" panose="02060503020205020403" pitchFamily="18" charset="0"/>
                        </a:rPr>
                        <a:t>-8</a:t>
                      </a:r>
                      <a:endParaRPr lang="en-GB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663273"/>
                  </a:ext>
                </a:extLst>
              </a:tr>
              <a:tr h="678162">
                <a:tc>
                  <a:txBody>
                    <a:bodyPr/>
                    <a:lstStyle/>
                    <a:p>
                      <a:pPr algn="ctr"/>
                      <a:r>
                        <a:rPr lang="el-GR" b="1" i="1" dirty="0">
                          <a:latin typeface="Rockwell Nova" panose="02060503020205020403" pitchFamily="18" charset="0"/>
                        </a:rPr>
                        <a:t>Τ</a:t>
                      </a:r>
                      <a:r>
                        <a:rPr lang="it-IT" b="1" i="1" dirty="0">
                          <a:latin typeface="Rockwell Nova" panose="02060503020205020403" pitchFamily="18" charset="0"/>
                        </a:rPr>
                        <a:t> </a:t>
                      </a:r>
                      <a:r>
                        <a:rPr lang="it-IT" b="1" i="0" dirty="0">
                          <a:latin typeface="Rockwell Nova" panose="02060503020205020403" pitchFamily="18" charset="0"/>
                        </a:rPr>
                        <a:t>[s]</a:t>
                      </a:r>
                      <a:endParaRPr lang="en-GB" b="1" i="0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Rockwell Nova" panose="02060503020205020403" pitchFamily="18" charset="0"/>
                        </a:rPr>
                        <a:t>1.78 ·10</a:t>
                      </a:r>
                      <a:r>
                        <a:rPr lang="it-IT" baseline="30000" dirty="0">
                          <a:latin typeface="Rockwell Nova" panose="02060503020205020403" pitchFamily="18" charset="0"/>
                        </a:rPr>
                        <a:t>-5</a:t>
                      </a:r>
                      <a:endParaRPr lang="en-GB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Rockwell Nova" panose="02060503020205020403" pitchFamily="18" charset="0"/>
                        </a:rPr>
                        <a:t>(1.6504 </a:t>
                      </a:r>
                      <a:r>
                        <a:rPr lang="it-IT" dirty="0">
                          <a:latin typeface="Rockwell Nova" panose="02060503020205020403" pitchFamily="18" charset="0"/>
                        </a:rPr>
                        <a:t>± 0.001) ·10</a:t>
                      </a:r>
                      <a:r>
                        <a:rPr lang="it-IT" baseline="30000" dirty="0">
                          <a:latin typeface="Rockwell Nova" panose="02060503020205020403" pitchFamily="18" charset="0"/>
                        </a:rPr>
                        <a:t>-5</a:t>
                      </a:r>
                      <a:r>
                        <a:rPr lang="it-IT" dirty="0">
                          <a:latin typeface="Rockwell Nova" panose="02060503020205020403" pitchFamily="18" charset="0"/>
                        </a:rPr>
                        <a:t> </a:t>
                      </a:r>
                      <a:endParaRPr lang="en-GB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674380"/>
                  </a:ext>
                </a:extLst>
              </a:tr>
              <a:tr h="678162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>
                          <a:latin typeface="Rockwell Nova" panose="02060503020205020403" pitchFamily="18" charset="0"/>
                        </a:rPr>
                        <a:t>A</a:t>
                      </a:r>
                      <a:endParaRPr lang="en-GB" b="1" i="1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Rockwell Nova" panose="02060503020205020403" pitchFamily="18" charset="0"/>
                        </a:rPr>
                        <a:t>1</a:t>
                      </a:r>
                      <a:endParaRPr lang="en-GB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Rockwell Nova" panose="02060503020205020403" pitchFamily="18" charset="0"/>
                        </a:rPr>
                        <a:t>1.1348 </a:t>
                      </a:r>
                      <a:r>
                        <a:rPr lang="it-IT" dirty="0">
                          <a:latin typeface="Rockwell Nova" panose="02060503020205020403" pitchFamily="18" charset="0"/>
                        </a:rPr>
                        <a:t>± </a:t>
                      </a:r>
                      <a:r>
                        <a:rPr lang="en-GB" dirty="0">
                          <a:latin typeface="Rockwell Nova" panose="02060503020205020403" pitchFamily="18" charset="0"/>
                        </a:rPr>
                        <a:t>0.0001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632118"/>
                  </a:ext>
                </a:extLst>
              </a:tr>
              <a:tr h="489124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 err="1">
                          <a:latin typeface="Rockwell Nova" panose="02060503020205020403" pitchFamily="18" charset="0"/>
                        </a:rPr>
                        <a:t>offs</a:t>
                      </a:r>
                      <a:endParaRPr lang="en-GB" b="1" i="1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Rockwell Nova" panose="02060503020205020403" pitchFamily="18" charset="0"/>
                        </a:rPr>
                        <a:t>0</a:t>
                      </a:r>
                      <a:endParaRPr lang="en-GB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Rockwell Nova" panose="02060503020205020403" pitchFamily="18" charset="0"/>
                        </a:rPr>
                        <a:t>(-4.51 </a:t>
                      </a:r>
                      <a:r>
                        <a:rPr lang="it-IT" dirty="0">
                          <a:latin typeface="Rockwell Nova" panose="02060503020205020403" pitchFamily="18" charset="0"/>
                        </a:rPr>
                        <a:t>± </a:t>
                      </a:r>
                      <a:r>
                        <a:rPr lang="en-GB" dirty="0">
                          <a:latin typeface="Rockwell Nova" panose="02060503020205020403" pitchFamily="18" charset="0"/>
                        </a:rPr>
                        <a:t>0.95)</a:t>
                      </a:r>
                      <a:r>
                        <a:rPr lang="it-IT" dirty="0">
                          <a:latin typeface="Rockwell Nova" panose="02060503020205020403" pitchFamily="18" charset="0"/>
                        </a:rPr>
                        <a:t> ·10</a:t>
                      </a:r>
                      <a:r>
                        <a:rPr lang="it-IT" baseline="30000" dirty="0">
                          <a:latin typeface="Rockwell Nova" panose="02060503020205020403" pitchFamily="18" charset="0"/>
                        </a:rPr>
                        <a:t>-4</a:t>
                      </a:r>
                      <a:endParaRPr lang="en-GB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831990"/>
                  </a:ext>
                </a:extLst>
              </a:tr>
              <a:tr h="666949">
                <a:tc>
                  <a:txBody>
                    <a:bodyPr/>
                    <a:lstStyle/>
                    <a:p>
                      <a:pPr algn="ctr"/>
                      <a:r>
                        <a:rPr lang="el-GR" b="1" i="1" dirty="0">
                          <a:latin typeface="Rockwell Nova" panose="02060503020205020403" pitchFamily="18" charset="0"/>
                        </a:rPr>
                        <a:t>χ</a:t>
                      </a:r>
                      <a:r>
                        <a:rPr lang="it-IT" b="1" i="0" baseline="30000" dirty="0">
                          <a:latin typeface="Rockwell Nova" panose="02060503020205020403" pitchFamily="18" charset="0"/>
                        </a:rPr>
                        <a:t>2</a:t>
                      </a:r>
                      <a:r>
                        <a:rPr lang="it-IT" b="1" i="0" baseline="-25000" dirty="0">
                          <a:latin typeface="Rockwell Nova" panose="02060503020205020403" pitchFamily="18" charset="0"/>
                        </a:rPr>
                        <a:t>rid</a:t>
                      </a:r>
                      <a:endParaRPr lang="en-GB" b="1" i="0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Rockwell Nova" panose="02060503020205020403" pitchFamily="18" charset="0"/>
                        </a:rPr>
                        <a:t>2.5</a:t>
                      </a:r>
                      <a:endParaRPr lang="en-GB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189226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B82CEA-4317-CCBF-82FD-33782D048105}"/>
              </a:ext>
            </a:extLst>
          </p:cNvPr>
          <p:cNvSpPr txBox="1"/>
          <p:nvPr/>
        </p:nvSpPr>
        <p:spPr>
          <a:xfrm>
            <a:off x="7474857" y="6424845"/>
            <a:ext cx="4347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b="1" dirty="0">
                <a:solidFill>
                  <a:schemeClr val="bg1"/>
                </a:solidFill>
                <a:latin typeface="Rockwell Nova" panose="02060503020205020403" pitchFamily="18" charset="0"/>
              </a:rPr>
              <a:t>Risultati del </a:t>
            </a:r>
            <a:r>
              <a:rPr lang="it-IT" sz="2400" b="1" dirty="0" err="1">
                <a:solidFill>
                  <a:schemeClr val="bg1"/>
                </a:solidFill>
                <a:latin typeface="Rockwell Nova" panose="02060503020205020403" pitchFamily="18" charset="0"/>
              </a:rPr>
              <a:t>fit</a:t>
            </a:r>
            <a:endParaRPr lang="en-GB" sz="2400" b="1" dirty="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96DAF552-4AF4-55C7-3318-105B446DA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01" y="1088695"/>
            <a:ext cx="6046999" cy="507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2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5F8CB4-2394-97AE-9A42-A9F08FBBE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61CECC8-1161-CE4F-7A27-F2B15A23B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C3A9EC8-F67E-44DF-E402-DA9B8D05E8B9}"/>
              </a:ext>
            </a:extLst>
          </p:cNvPr>
          <p:cNvSpPr txBox="1"/>
          <p:nvPr/>
        </p:nvSpPr>
        <p:spPr>
          <a:xfrm>
            <a:off x="5966547" y="2749945"/>
            <a:ext cx="5833182" cy="38059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latin typeface="Rockwell Nova" panose="02060503020205020403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latin typeface="Rockwell Nova" panose="02060503020205020403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C4DA96-9998-9BDD-7D57-4A234E7EB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E75F77-5A4D-B18F-4F20-984E23F7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668CE9-40DC-1FA5-F471-150553BC0275}"/>
              </a:ext>
            </a:extLst>
          </p:cNvPr>
          <p:cNvSpPr txBox="1"/>
          <p:nvPr/>
        </p:nvSpPr>
        <p:spPr>
          <a:xfrm>
            <a:off x="-572757" y="147861"/>
            <a:ext cx="6662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accent6">
                    <a:lumMod val="50000"/>
                  </a:schemeClr>
                </a:solidFill>
                <a:latin typeface="Rockwell Nova" panose="02060503020205020403" pitchFamily="18" charset="0"/>
              </a:rPr>
              <a:t>Ricostruzione di </a:t>
            </a:r>
            <a:r>
              <a:rPr lang="it-IT" sz="3200" b="1" i="1" dirty="0">
                <a:solidFill>
                  <a:schemeClr val="accent6">
                    <a:lumMod val="50000"/>
                  </a:schemeClr>
                </a:solidFill>
                <a:latin typeface="Rockwell Nova" panose="02060503020205020403" pitchFamily="18" charset="0"/>
              </a:rPr>
              <a:t>F</a:t>
            </a:r>
            <a:r>
              <a:rPr lang="it-IT" sz="3200" b="1" dirty="0">
                <a:solidFill>
                  <a:schemeClr val="accent6">
                    <a:lumMod val="50000"/>
                  </a:schemeClr>
                </a:solidFill>
                <a:latin typeface="Rockwell Nova" panose="02060503020205020403" pitchFamily="18" charset="0"/>
              </a:rPr>
              <a:t>(</a:t>
            </a:r>
            <a:r>
              <a:rPr lang="it-IT" sz="3200" b="1" i="1" dirty="0">
                <a:solidFill>
                  <a:schemeClr val="accent6">
                    <a:lumMod val="50000"/>
                  </a:schemeClr>
                </a:solidFill>
                <a:latin typeface="Rockwell Nova" panose="02060503020205020403" pitchFamily="18" charset="0"/>
              </a:rPr>
              <a:t>V</a:t>
            </a:r>
            <a:r>
              <a:rPr lang="it-IT" sz="3200" b="1" i="1" baseline="-25000" dirty="0">
                <a:solidFill>
                  <a:schemeClr val="accent6">
                    <a:lumMod val="50000"/>
                  </a:schemeClr>
                </a:solidFill>
                <a:latin typeface="Rockwell Nova" panose="02060503020205020403" pitchFamily="18" charset="0"/>
              </a:rPr>
              <a:t>C</a:t>
            </a:r>
            <a:r>
              <a:rPr lang="it-IT" sz="3200" b="1" dirty="0">
                <a:solidFill>
                  <a:schemeClr val="accent6">
                    <a:lumMod val="50000"/>
                  </a:schemeClr>
                </a:solidFill>
                <a:latin typeface="Rockwell Nova" panose="02060503020205020403" pitchFamily="18" charset="0"/>
              </a:rPr>
              <a:t>)</a:t>
            </a:r>
            <a:endParaRPr lang="en-GB" sz="3200" b="1" dirty="0">
              <a:solidFill>
                <a:schemeClr val="accent6">
                  <a:lumMod val="50000"/>
                </a:schemeClr>
              </a:solidFill>
              <a:latin typeface="Rockwell Nova" panose="02060503020205020403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9547AF-7148-7FE5-C65F-E064E620C304}"/>
              </a:ext>
            </a:extLst>
          </p:cNvPr>
          <p:cNvSpPr/>
          <p:nvPr/>
        </p:nvSpPr>
        <p:spPr>
          <a:xfrm>
            <a:off x="-1" y="785476"/>
            <a:ext cx="8860831" cy="887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A48CA65D-D6B0-16E8-958F-FF7074561502}"/>
                  </a:ext>
                </a:extLst>
              </p:cNvPr>
              <p:cNvSpPr txBox="1"/>
              <p:nvPr/>
            </p:nvSpPr>
            <p:spPr>
              <a:xfrm>
                <a:off x="458412" y="1787771"/>
                <a:ext cx="4599718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Rockwell Nova" panose="02060503020205020403" pitchFamily="18" charset="0"/>
                  </a:rPr>
                  <a:t>Forzante triangolare per soddisfare: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2400" dirty="0">
                  <a:latin typeface="Rockwell Nova" panose="02060503020205020403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sz="2400" b="0" dirty="0">
                  <a:latin typeface="Rockwell Nova" panose="02060503020205020403" pitchFamily="18" charset="0"/>
                </a:endParaRPr>
              </a:p>
              <a:p>
                <a:endParaRPr lang="en-GB" sz="2400" dirty="0">
                  <a:latin typeface="Rockwell Nova" panose="020605030202050204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Rockwell Nova" panose="02060503020205020403" pitchFamily="18" charset="0"/>
                  </a:rPr>
                  <a:t>Forza </a:t>
                </a:r>
                <a:r>
                  <a:rPr lang="en-GB" sz="2400" dirty="0" err="1">
                    <a:latin typeface="Rockwell Nova" panose="02060503020205020403" pitchFamily="18" charset="0"/>
                  </a:rPr>
                  <a:t>nulla</a:t>
                </a:r>
                <a:endParaRPr lang="en-GB" sz="2400" dirty="0">
                  <a:latin typeface="Rockwell Nova" panose="020605030202050204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400" dirty="0">
                  <a:latin typeface="Rockwell Nova" panose="020605030202050204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b="1" dirty="0" err="1">
                    <a:latin typeface="Rockwell Nova" panose="02060503020205020403" pitchFamily="18" charset="0"/>
                  </a:rPr>
                  <a:t>ciclo</a:t>
                </a:r>
                <a:r>
                  <a:rPr lang="en-GB" sz="2400" b="1" dirty="0">
                    <a:latin typeface="Rockwell Nova" panose="02060503020205020403" pitchFamily="18" charset="0"/>
                  </a:rPr>
                  <a:t> di </a:t>
                </a:r>
                <a:r>
                  <a:rPr lang="en-GB" sz="2400" b="1" dirty="0" err="1">
                    <a:latin typeface="Rockwell Nova" panose="02060503020205020403" pitchFamily="18" charset="0"/>
                  </a:rPr>
                  <a:t>isteresi</a:t>
                </a:r>
                <a:r>
                  <a:rPr lang="en-GB" sz="2400" b="1" dirty="0">
                    <a:latin typeface="Rockwell Nova" panose="02060503020205020403" pitchFamily="18" charset="0"/>
                  </a:rPr>
                  <a:t> </a:t>
                </a:r>
                <a:r>
                  <a:rPr lang="en-GB" sz="2400" dirty="0" err="1">
                    <a:latin typeface="Rockwell Nova" panose="02060503020205020403" pitchFamily="18" charset="0"/>
                  </a:rPr>
                  <a:t>che</a:t>
                </a:r>
                <a:r>
                  <a:rPr lang="en-GB" sz="2400" dirty="0">
                    <a:latin typeface="Rockwell Nova" panose="02060503020205020403" pitchFamily="18" charset="0"/>
                  </a:rPr>
                  <a:t> </a:t>
                </a:r>
                <a:r>
                  <a:rPr lang="en-GB" sz="2400" dirty="0" err="1">
                    <a:latin typeface="Rockwell Nova" panose="02060503020205020403" pitchFamily="18" charset="0"/>
                  </a:rPr>
                  <a:t>riproduce</a:t>
                </a:r>
                <a:r>
                  <a:rPr lang="en-GB" sz="2400" dirty="0">
                    <a:latin typeface="Rockwell Nova" panose="02060503020205020403" pitchFamily="18" charset="0"/>
                  </a:rPr>
                  <a:t> </a:t>
                </a:r>
                <a:r>
                  <a:rPr lang="en-GB" sz="2400" dirty="0" err="1">
                    <a:latin typeface="Rockwell Nova" panose="02060503020205020403" pitchFamily="18" charset="0"/>
                  </a:rPr>
                  <a:t>parte</a:t>
                </a:r>
                <a:r>
                  <a:rPr lang="en-GB" sz="2400" dirty="0">
                    <a:latin typeface="Rockwell Nova" panose="02060503020205020403" pitchFamily="18" charset="0"/>
                  </a:rPr>
                  <a:t> di </a:t>
                </a:r>
                <a:r>
                  <a:rPr lang="it-IT" sz="2400" i="1" dirty="0">
                    <a:latin typeface="Rockwell Nova" panose="02060503020205020403" pitchFamily="18" charset="0"/>
                  </a:rPr>
                  <a:t>F</a:t>
                </a:r>
                <a:r>
                  <a:rPr lang="it-IT" sz="2400" dirty="0">
                    <a:latin typeface="Rockwell Nova" panose="02060503020205020403" pitchFamily="18" charset="0"/>
                  </a:rPr>
                  <a:t>(</a:t>
                </a:r>
                <a:r>
                  <a:rPr lang="it-IT" sz="2400" i="1" dirty="0">
                    <a:latin typeface="Rockwell Nova" panose="02060503020205020403" pitchFamily="18" charset="0"/>
                  </a:rPr>
                  <a:t>V</a:t>
                </a:r>
                <a:r>
                  <a:rPr lang="it-IT" sz="2400" i="1" baseline="-25000" dirty="0">
                    <a:latin typeface="Rockwell Nova" panose="02060503020205020403" pitchFamily="18" charset="0"/>
                  </a:rPr>
                  <a:t>C</a:t>
                </a:r>
                <a:r>
                  <a:rPr lang="it-IT" sz="2400" dirty="0">
                    <a:latin typeface="Rockwell Nova" panose="02060503020205020403" pitchFamily="18" charset="0"/>
                  </a:rPr>
                  <a:t>)</a:t>
                </a:r>
                <a:r>
                  <a:rPr lang="en-GB" sz="2400" dirty="0">
                    <a:latin typeface="Rockwell Nova" panose="020605030202050204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A48CA65D-D6B0-16E8-958F-FF7074561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12" y="1787771"/>
                <a:ext cx="4599718" cy="3416320"/>
              </a:xfrm>
              <a:prstGeom prst="rect">
                <a:avLst/>
              </a:prstGeom>
              <a:blipFill>
                <a:blip r:embed="rId2"/>
                <a:stretch>
                  <a:fillRect l="-1722" t="-1248" b="-3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C6D31A3F-35C4-5DCC-0B2F-4422D86FE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8742" y="1084790"/>
            <a:ext cx="6283187" cy="527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6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1DD9C-2437-DEB9-752E-77937DECA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16E71BA-3A54-935D-7B23-A0CA81244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B36B790-57D5-3655-BABB-37646FD3B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41C2F5-9599-03BB-22EE-3F28EC5C9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B96BA8-AD5C-F45E-18F8-9C080D73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10DC6F-F055-0254-BA0B-CA790AF2C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57EBCDF-DCD7-D021-9599-02891D9CC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ttangolo 3">
            <a:extLst>
              <a:ext uri="{FF2B5EF4-FFF2-40B4-BE49-F238E27FC236}">
                <a16:creationId xmlns:a16="http://schemas.microsoft.com/office/drawing/2014/main" id="{2890A5F9-D50B-7AAB-3711-86C74567A5A5}"/>
              </a:ext>
            </a:extLst>
          </p:cNvPr>
          <p:cNvSpPr/>
          <p:nvPr/>
        </p:nvSpPr>
        <p:spPr>
          <a:xfrm>
            <a:off x="4037827" y="-20279"/>
            <a:ext cx="8154174" cy="689855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u="sng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8E4C6F-9BCE-4AA1-45D3-C295D27E3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4">
            <a:extLst>
              <a:ext uri="{FF2B5EF4-FFF2-40B4-BE49-F238E27FC236}">
                <a16:creationId xmlns:a16="http://schemas.microsoft.com/office/drawing/2014/main" id="{437A5CB7-1997-6FB4-D532-533C0CC905EF}"/>
              </a:ext>
            </a:extLst>
          </p:cNvPr>
          <p:cNvSpPr/>
          <p:nvPr/>
        </p:nvSpPr>
        <p:spPr>
          <a:xfrm>
            <a:off x="4285039" y="272143"/>
            <a:ext cx="7659750" cy="623751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CE0CF86E-AA71-43B6-2E1E-C93333312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3818" y="459156"/>
            <a:ext cx="7142192" cy="5863488"/>
          </a:xfrm>
          <a:prstGeom prst="rect">
            <a:avLst/>
          </a:prstGeom>
        </p:spPr>
      </p:pic>
      <p:sp>
        <p:nvSpPr>
          <p:cNvPr id="12" name="Titolo 3">
            <a:extLst>
              <a:ext uri="{FF2B5EF4-FFF2-40B4-BE49-F238E27FC236}">
                <a16:creationId xmlns:a16="http://schemas.microsoft.com/office/drawing/2014/main" id="{A6F39306-0BE0-9350-6783-28F656CF0D8B}"/>
              </a:ext>
            </a:extLst>
          </p:cNvPr>
          <p:cNvSpPr txBox="1">
            <a:spLocks/>
          </p:cNvSpPr>
          <p:nvPr/>
        </p:nvSpPr>
        <p:spPr>
          <a:xfrm>
            <a:off x="183258" y="387511"/>
            <a:ext cx="31042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chemeClr val="bg1"/>
                </a:solidFill>
                <a:latin typeface="Rockwell Nova" panose="02060503020205020403" pitchFamily="18" charset="0"/>
              </a:rPr>
              <a:t>Studio nello spazio delle fasi</a:t>
            </a:r>
            <a:endParaRPr lang="en-GB" b="1" dirty="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68A598B-9D7A-548B-72CC-AE0C0608237A}"/>
              </a:ext>
            </a:extLst>
          </p:cNvPr>
          <p:cNvSpPr txBox="1"/>
          <p:nvPr/>
        </p:nvSpPr>
        <p:spPr>
          <a:xfrm>
            <a:off x="311679" y="2369283"/>
            <a:ext cx="320764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ckwell Nova" panose="02060503020205020403" pitchFamily="18" charset="0"/>
              </a:rPr>
              <a:t>Misuriamo </a:t>
            </a:r>
            <a:r>
              <a:rPr lang="it-IT" sz="2400" i="1" dirty="0">
                <a:solidFill>
                  <a:schemeClr val="bg1"/>
                </a:solidFill>
                <a:latin typeface="Rockwell Nova" panose="02060503020205020403" pitchFamily="18" charset="0"/>
              </a:rPr>
              <a:t>V</a:t>
            </a:r>
            <a:r>
              <a:rPr lang="it-IT" sz="2400" i="1" baseline="-25000" dirty="0">
                <a:solidFill>
                  <a:schemeClr val="bg1"/>
                </a:solidFill>
                <a:latin typeface="Rockwell Nova" panose="02060503020205020403" pitchFamily="18" charset="0"/>
              </a:rPr>
              <a:t>C</a:t>
            </a:r>
            <a:r>
              <a:rPr lang="it-IT" sz="2400" dirty="0">
                <a:solidFill>
                  <a:schemeClr val="bg1"/>
                </a:solidFill>
                <a:latin typeface="Rockwell Nova" panose="02060503020205020403" pitchFamily="18" charset="0"/>
              </a:rPr>
              <a:t> e </a:t>
            </a:r>
            <a:r>
              <a:rPr lang="it-IT" sz="2400" i="1" dirty="0" err="1">
                <a:solidFill>
                  <a:schemeClr val="bg1"/>
                </a:solidFill>
                <a:latin typeface="Rockwell Nova" panose="02060503020205020403" pitchFamily="18" charset="0"/>
              </a:rPr>
              <a:t>Ri</a:t>
            </a:r>
            <a:r>
              <a:rPr lang="it-IT" sz="2400" i="1" baseline="-25000" dirty="0" err="1">
                <a:solidFill>
                  <a:schemeClr val="bg1"/>
                </a:solidFill>
                <a:latin typeface="Rockwell Nova" panose="02060503020205020403" pitchFamily="18" charset="0"/>
              </a:rPr>
              <a:t>L</a:t>
            </a:r>
            <a:endParaRPr lang="it-IT" sz="2400" i="1" baseline="-25000" dirty="0">
              <a:solidFill>
                <a:schemeClr val="bg1"/>
              </a:solidFill>
              <a:latin typeface="Rockwell Nova" panose="020605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i="1" baseline="-25000" dirty="0">
              <a:solidFill>
                <a:schemeClr val="bg1"/>
              </a:solidFill>
              <a:latin typeface="Rockwell Nova" panose="020605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ckwell Nova" panose="02060503020205020403" pitchFamily="18" charset="0"/>
              </a:rPr>
              <a:t>Onda quadra di 530 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ckwell Nova" panose="020605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ckwell Nova" panose="02060503020205020403" pitchFamily="18" charset="0"/>
              </a:rPr>
              <a:t>Variamo l’ampiezza</a:t>
            </a:r>
            <a:endParaRPr lang="en-GB" sz="2400" dirty="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36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1A358D-ED20-F6CD-5C2A-227FF42D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BD74477-456B-54F2-5FBC-CAD3B21B6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21CB0E5-785C-4A7C-4566-81A5505C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53114D-BC79-F0A9-5C85-7B27A145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D22265-6286-2024-A8C8-7E7F68886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5EA450-BDF0-BDC0-FFDE-3B4F9B4D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9993E12-34BB-19F4-7F20-C3BE76269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ttangolo 3">
            <a:extLst>
              <a:ext uri="{FF2B5EF4-FFF2-40B4-BE49-F238E27FC236}">
                <a16:creationId xmlns:a16="http://schemas.microsoft.com/office/drawing/2014/main" id="{4AC0459F-8872-4103-346B-45E48F15BBEA}"/>
              </a:ext>
            </a:extLst>
          </p:cNvPr>
          <p:cNvSpPr/>
          <p:nvPr/>
        </p:nvSpPr>
        <p:spPr>
          <a:xfrm>
            <a:off x="4037827" y="-20279"/>
            <a:ext cx="8154174" cy="689855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u="sng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A962CE-CB24-F61B-FBD4-E446CC88E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4">
            <a:extLst>
              <a:ext uri="{FF2B5EF4-FFF2-40B4-BE49-F238E27FC236}">
                <a16:creationId xmlns:a16="http://schemas.microsoft.com/office/drawing/2014/main" id="{536BC97B-2910-3E6D-4668-9AF5DBACD8FF}"/>
              </a:ext>
            </a:extLst>
          </p:cNvPr>
          <p:cNvSpPr/>
          <p:nvPr/>
        </p:nvSpPr>
        <p:spPr>
          <a:xfrm>
            <a:off x="4285039" y="272143"/>
            <a:ext cx="7659750" cy="623751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itolo 3">
            <a:extLst>
              <a:ext uri="{FF2B5EF4-FFF2-40B4-BE49-F238E27FC236}">
                <a16:creationId xmlns:a16="http://schemas.microsoft.com/office/drawing/2014/main" id="{C7A86435-E518-C37F-0B4D-C24E5D71BE7F}"/>
              </a:ext>
            </a:extLst>
          </p:cNvPr>
          <p:cNvSpPr txBox="1">
            <a:spLocks/>
          </p:cNvSpPr>
          <p:nvPr/>
        </p:nvSpPr>
        <p:spPr>
          <a:xfrm>
            <a:off x="183258" y="387511"/>
            <a:ext cx="31042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chemeClr val="bg1"/>
                </a:solidFill>
                <a:latin typeface="Rockwell Nova" panose="02060503020205020403" pitchFamily="18" charset="0"/>
              </a:rPr>
              <a:t>Studio nello spazio delle fasi</a:t>
            </a:r>
            <a:endParaRPr lang="en-GB" b="1" dirty="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C3F839E-E182-044F-FB7C-FD4E70624980}"/>
              </a:ext>
            </a:extLst>
          </p:cNvPr>
          <p:cNvSpPr txBox="1"/>
          <p:nvPr/>
        </p:nvSpPr>
        <p:spPr>
          <a:xfrm>
            <a:off x="311679" y="2369283"/>
            <a:ext cx="320764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ckwell Nova" panose="02060503020205020403" pitchFamily="18" charset="0"/>
              </a:rPr>
              <a:t>Misuriamo </a:t>
            </a:r>
            <a:r>
              <a:rPr lang="it-IT" sz="2400" i="1" dirty="0">
                <a:solidFill>
                  <a:schemeClr val="bg1"/>
                </a:solidFill>
                <a:latin typeface="Rockwell Nova" panose="02060503020205020403" pitchFamily="18" charset="0"/>
              </a:rPr>
              <a:t>V</a:t>
            </a:r>
            <a:r>
              <a:rPr lang="it-IT" sz="2400" i="1" baseline="-25000" dirty="0">
                <a:solidFill>
                  <a:schemeClr val="bg1"/>
                </a:solidFill>
                <a:latin typeface="Rockwell Nova" panose="02060503020205020403" pitchFamily="18" charset="0"/>
              </a:rPr>
              <a:t>C</a:t>
            </a:r>
            <a:r>
              <a:rPr lang="it-IT" sz="2400" dirty="0">
                <a:solidFill>
                  <a:schemeClr val="bg1"/>
                </a:solidFill>
                <a:latin typeface="Rockwell Nova" panose="02060503020205020403" pitchFamily="18" charset="0"/>
              </a:rPr>
              <a:t> e </a:t>
            </a:r>
            <a:r>
              <a:rPr lang="it-IT" sz="2400" i="1" dirty="0" err="1">
                <a:solidFill>
                  <a:schemeClr val="bg1"/>
                </a:solidFill>
                <a:latin typeface="Rockwell Nova" panose="02060503020205020403" pitchFamily="18" charset="0"/>
              </a:rPr>
              <a:t>Ri</a:t>
            </a:r>
            <a:r>
              <a:rPr lang="it-IT" sz="2400" i="1" baseline="-25000" dirty="0" err="1">
                <a:solidFill>
                  <a:schemeClr val="bg1"/>
                </a:solidFill>
                <a:latin typeface="Rockwell Nova" panose="02060503020205020403" pitchFamily="18" charset="0"/>
              </a:rPr>
              <a:t>L</a:t>
            </a:r>
            <a:endParaRPr lang="it-IT" sz="2400" i="1" baseline="-25000" dirty="0">
              <a:solidFill>
                <a:schemeClr val="bg1"/>
              </a:solidFill>
              <a:latin typeface="Rockwell Nova" panose="020605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i="1" baseline="-25000" dirty="0">
              <a:solidFill>
                <a:schemeClr val="bg1"/>
              </a:solidFill>
              <a:latin typeface="Rockwell Nova" panose="020605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bg1"/>
                </a:solidFill>
                <a:latin typeface="Rockwell Nova" panose="02060503020205020403" pitchFamily="18" charset="0"/>
              </a:rPr>
              <a:t>Onda quadra </a:t>
            </a:r>
            <a:r>
              <a:rPr lang="it-IT" sz="2400" dirty="0">
                <a:solidFill>
                  <a:schemeClr val="bg1"/>
                </a:solidFill>
                <a:latin typeface="Rockwell Nova" panose="02060503020205020403" pitchFamily="18" charset="0"/>
              </a:rPr>
              <a:t>di 530 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ckwell Nova" panose="020605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ckwell Nova" panose="02060503020205020403" pitchFamily="18" charset="0"/>
              </a:rPr>
              <a:t>Variamo l’ampiezza</a:t>
            </a:r>
            <a:endParaRPr lang="en-GB" sz="2400" dirty="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1D9A9CD9-6008-C017-F117-CE9007D6D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1342" y="474641"/>
            <a:ext cx="7108621" cy="590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5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DBB8C5-6A81-D5F8-6C72-800A2B525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144A948-A8F8-1003-C2AA-892B6028A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300FDD6-3748-C5C0-16B4-FAC61E1E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E1D9E1-F7E2-4CA3-B18E-0E23EFBE9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AE29D2-4149-8A58-4BAF-025AA0FBA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C0CB0F-0A34-15E6-EB0A-508A25BC3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7461221-32C2-EE28-FA2C-671DA8CE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ttangolo 3">
            <a:extLst>
              <a:ext uri="{FF2B5EF4-FFF2-40B4-BE49-F238E27FC236}">
                <a16:creationId xmlns:a16="http://schemas.microsoft.com/office/drawing/2014/main" id="{819F69C7-E33A-12FE-1971-119E0067A39A}"/>
              </a:ext>
            </a:extLst>
          </p:cNvPr>
          <p:cNvSpPr/>
          <p:nvPr/>
        </p:nvSpPr>
        <p:spPr>
          <a:xfrm>
            <a:off x="4037827" y="-20279"/>
            <a:ext cx="8154174" cy="689855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u="sng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C5EC0A-B35C-1AD8-40AF-AEF4DC160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4">
            <a:extLst>
              <a:ext uri="{FF2B5EF4-FFF2-40B4-BE49-F238E27FC236}">
                <a16:creationId xmlns:a16="http://schemas.microsoft.com/office/drawing/2014/main" id="{58D40D74-2449-04A9-4CA3-84EC5D7D8D2F}"/>
              </a:ext>
            </a:extLst>
          </p:cNvPr>
          <p:cNvSpPr/>
          <p:nvPr/>
        </p:nvSpPr>
        <p:spPr>
          <a:xfrm>
            <a:off x="4285039" y="272143"/>
            <a:ext cx="7659750" cy="623751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itolo 3">
            <a:extLst>
              <a:ext uri="{FF2B5EF4-FFF2-40B4-BE49-F238E27FC236}">
                <a16:creationId xmlns:a16="http://schemas.microsoft.com/office/drawing/2014/main" id="{ABC87809-CECF-D5B8-43C4-4BB72879D996}"/>
              </a:ext>
            </a:extLst>
          </p:cNvPr>
          <p:cNvSpPr txBox="1">
            <a:spLocks/>
          </p:cNvSpPr>
          <p:nvPr/>
        </p:nvSpPr>
        <p:spPr>
          <a:xfrm>
            <a:off x="183258" y="387511"/>
            <a:ext cx="31042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chemeClr val="bg1"/>
                </a:solidFill>
                <a:latin typeface="Rockwell Nova" panose="02060503020205020403" pitchFamily="18" charset="0"/>
              </a:rPr>
              <a:t>Studio nello spazio delle fasi</a:t>
            </a:r>
            <a:endParaRPr lang="en-GB" b="1" dirty="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F726A30-759A-73AA-E367-81CF09FF91F3}"/>
              </a:ext>
            </a:extLst>
          </p:cNvPr>
          <p:cNvSpPr txBox="1"/>
          <p:nvPr/>
        </p:nvSpPr>
        <p:spPr>
          <a:xfrm>
            <a:off x="311679" y="2369283"/>
            <a:ext cx="320764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ckwell Nova" panose="02060503020205020403" pitchFamily="18" charset="0"/>
              </a:rPr>
              <a:t>Onda sinusoidale come forzante</a:t>
            </a:r>
            <a:endParaRPr lang="it-IT" sz="2400" i="1" baseline="-25000" dirty="0">
              <a:solidFill>
                <a:schemeClr val="bg1"/>
              </a:solidFill>
              <a:latin typeface="Rockwell Nova" panose="020605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i="1" baseline="-25000" dirty="0">
              <a:solidFill>
                <a:schemeClr val="bg1"/>
              </a:solidFill>
              <a:latin typeface="Rockwell Nova" panose="020605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ckwell Nova" panose="02060503020205020403" pitchFamily="18" charset="0"/>
              </a:rPr>
              <a:t>Frequenza </a:t>
            </a:r>
            <a:r>
              <a:rPr lang="it-IT" sz="2400" b="1" dirty="0">
                <a:solidFill>
                  <a:schemeClr val="bg1"/>
                </a:solidFill>
                <a:latin typeface="Rockwell Nova" panose="02060503020205020403" pitchFamily="18" charset="0"/>
              </a:rPr>
              <a:t>5300 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ckwell Nova" panose="020605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ckwell Nova" panose="02060503020205020403" pitchFamily="18" charset="0"/>
              </a:rPr>
              <a:t>Variamo l’ampiezza</a:t>
            </a:r>
            <a:endParaRPr lang="en-GB" sz="2400" dirty="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92BDCE8E-C232-6A74-C458-73906B53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8211" y="454553"/>
            <a:ext cx="7153405" cy="587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7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52972F-B05A-1AAB-457E-318C73166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6F755AF-BD79-2949-1A72-3BF9624A2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80AFB31-954A-6D81-8F32-A1D6C0C11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D5A78E-0041-E28D-41ED-99C5816A0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B14EE1-5F7A-C8FB-DDFE-6F6D4FC41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CD52B4-9D04-D9FB-16C1-88C890349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3BE4384-C766-AB27-F5E5-85212413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ttangolo 3">
            <a:extLst>
              <a:ext uri="{FF2B5EF4-FFF2-40B4-BE49-F238E27FC236}">
                <a16:creationId xmlns:a16="http://schemas.microsoft.com/office/drawing/2014/main" id="{06A78945-A97D-4907-E854-FAFA2C4DE019}"/>
              </a:ext>
            </a:extLst>
          </p:cNvPr>
          <p:cNvSpPr/>
          <p:nvPr/>
        </p:nvSpPr>
        <p:spPr>
          <a:xfrm>
            <a:off x="4037827" y="-20279"/>
            <a:ext cx="8154174" cy="689855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u="sng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5C2759-37D5-6F82-8C00-B056D3321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4">
            <a:extLst>
              <a:ext uri="{FF2B5EF4-FFF2-40B4-BE49-F238E27FC236}">
                <a16:creationId xmlns:a16="http://schemas.microsoft.com/office/drawing/2014/main" id="{C5C890A0-9564-8F48-82D7-33DC0D0596D9}"/>
              </a:ext>
            </a:extLst>
          </p:cNvPr>
          <p:cNvSpPr/>
          <p:nvPr/>
        </p:nvSpPr>
        <p:spPr>
          <a:xfrm>
            <a:off x="4285039" y="272143"/>
            <a:ext cx="7659750" cy="623751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itolo 3">
            <a:extLst>
              <a:ext uri="{FF2B5EF4-FFF2-40B4-BE49-F238E27FC236}">
                <a16:creationId xmlns:a16="http://schemas.microsoft.com/office/drawing/2014/main" id="{7F4BBA5D-4AC6-D21D-08E6-D8B1199A4B8F}"/>
              </a:ext>
            </a:extLst>
          </p:cNvPr>
          <p:cNvSpPr txBox="1">
            <a:spLocks/>
          </p:cNvSpPr>
          <p:nvPr/>
        </p:nvSpPr>
        <p:spPr>
          <a:xfrm>
            <a:off x="183258" y="387511"/>
            <a:ext cx="31042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chemeClr val="bg1"/>
                </a:solidFill>
                <a:latin typeface="Rockwell Nova" panose="02060503020205020403" pitchFamily="18" charset="0"/>
              </a:rPr>
              <a:t>Studio nello spazio delle fasi</a:t>
            </a:r>
            <a:endParaRPr lang="en-GB" b="1" dirty="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9CA00233-0DB7-AC9B-F4A8-B4FB09F1A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9464" y="441658"/>
            <a:ext cx="7212377" cy="599496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086D42E-ADE7-FF91-B4D1-CC869DB1708A}"/>
              </a:ext>
            </a:extLst>
          </p:cNvPr>
          <p:cNvSpPr txBox="1"/>
          <p:nvPr/>
        </p:nvSpPr>
        <p:spPr>
          <a:xfrm>
            <a:off x="311679" y="2369283"/>
            <a:ext cx="320764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ckwell Nova" panose="02060503020205020403" pitchFamily="18" charset="0"/>
              </a:rPr>
              <a:t>Onda sinusoidale come forzante</a:t>
            </a:r>
            <a:endParaRPr lang="it-IT" sz="2400" i="1" baseline="-25000" dirty="0">
              <a:solidFill>
                <a:schemeClr val="bg1"/>
              </a:solidFill>
              <a:latin typeface="Rockwell Nova" panose="020605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i="1" baseline="-25000" dirty="0">
              <a:solidFill>
                <a:schemeClr val="bg1"/>
              </a:solidFill>
              <a:latin typeface="Rockwell Nova" panose="020605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ckwell Nova" panose="02060503020205020403" pitchFamily="18" charset="0"/>
              </a:rPr>
              <a:t>Frequenza </a:t>
            </a:r>
            <a:r>
              <a:rPr lang="it-IT" sz="2400" b="1" dirty="0">
                <a:solidFill>
                  <a:schemeClr val="bg1"/>
                </a:solidFill>
                <a:latin typeface="Rockwell Nova" panose="02060503020205020403" pitchFamily="18" charset="0"/>
              </a:rPr>
              <a:t>5300 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ckwell Nova" panose="020605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ckwell Nova" panose="02060503020205020403" pitchFamily="18" charset="0"/>
              </a:rPr>
              <a:t>Variamo l’ampiezza</a:t>
            </a:r>
            <a:endParaRPr lang="en-GB" sz="2400" dirty="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68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BF4233-7B15-9B90-CBE3-F7BD19B40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D97C627-0429-D0B1-98A2-C01B2371E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CD1ADE8-FC42-6A86-49B0-7F6F52B22E0F}"/>
              </a:ext>
            </a:extLst>
          </p:cNvPr>
          <p:cNvSpPr txBox="1"/>
          <p:nvPr/>
        </p:nvSpPr>
        <p:spPr>
          <a:xfrm>
            <a:off x="5966547" y="2749945"/>
            <a:ext cx="5833182" cy="38059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latin typeface="Rockwell Nova" panose="02060503020205020403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latin typeface="Rockwell Nova" panose="02060503020205020403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75F31BA-191C-9951-32E3-2BE910C0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F7EA72-A4DD-3A09-F441-AB2E54E6B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6C5FDF-189E-6049-6935-57BB5D5B7403}"/>
              </a:ext>
            </a:extLst>
          </p:cNvPr>
          <p:cNvSpPr txBox="1"/>
          <p:nvPr/>
        </p:nvSpPr>
        <p:spPr>
          <a:xfrm>
            <a:off x="-572757" y="147861"/>
            <a:ext cx="6662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err="1">
                <a:solidFill>
                  <a:schemeClr val="accent6">
                    <a:lumMod val="50000"/>
                  </a:schemeClr>
                </a:solidFill>
                <a:latin typeface="Rockwell Nova" panose="02060503020205020403" pitchFamily="18" charset="0"/>
              </a:rPr>
              <a:t>Evoluzione</a:t>
            </a:r>
            <a:r>
              <a:rPr lang="en-GB" sz="3200" b="1" dirty="0">
                <a:solidFill>
                  <a:schemeClr val="accent6">
                    <a:lumMod val="50000"/>
                  </a:schemeClr>
                </a:solidFill>
                <a:latin typeface="Rockwell Nova" panose="02060503020205020403" pitchFamily="18" charset="0"/>
              </a:rPr>
              <a:t> </a:t>
            </a:r>
            <a:r>
              <a:rPr lang="en-GB" sz="3200" b="1" dirty="0" err="1">
                <a:solidFill>
                  <a:schemeClr val="accent6">
                    <a:lumMod val="50000"/>
                  </a:schemeClr>
                </a:solidFill>
                <a:latin typeface="Rockwell Nova" panose="02060503020205020403" pitchFamily="18" charset="0"/>
              </a:rPr>
              <a:t>della</a:t>
            </a:r>
            <a:r>
              <a:rPr lang="en-GB" sz="3200" b="1" dirty="0">
                <a:solidFill>
                  <a:schemeClr val="accent6">
                    <a:lumMod val="50000"/>
                  </a:schemeClr>
                </a:solidFill>
                <a:latin typeface="Rockwell Nova" panose="02060503020205020403" pitchFamily="18" charset="0"/>
              </a:rPr>
              <a:t> FFT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11E74-A598-34D7-9F74-A84ED2B2A1BE}"/>
              </a:ext>
            </a:extLst>
          </p:cNvPr>
          <p:cNvSpPr/>
          <p:nvPr/>
        </p:nvSpPr>
        <p:spPr>
          <a:xfrm>
            <a:off x="-1" y="785476"/>
            <a:ext cx="8860831" cy="887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5CC7D62-1B6B-AB6A-F4A1-369596C6D983}"/>
              </a:ext>
            </a:extLst>
          </p:cNvPr>
          <p:cNvSpPr txBox="1"/>
          <p:nvPr/>
        </p:nvSpPr>
        <p:spPr>
          <a:xfrm>
            <a:off x="8077200" y="2001344"/>
            <a:ext cx="35852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Rockwell Nova" panose="02060503020205020403" pitchFamily="18" charset="0"/>
              </a:rPr>
              <a:t>Scansione sulla </a:t>
            </a:r>
            <a:r>
              <a:rPr lang="it-IT" sz="2400" b="1" dirty="0">
                <a:latin typeface="Rockwell Nova" panose="02060503020205020403" pitchFamily="18" charset="0"/>
              </a:rPr>
              <a:t>frequenza</a:t>
            </a:r>
            <a:r>
              <a:rPr lang="it-IT" sz="2400" dirty="0">
                <a:latin typeface="Rockwell Nova" panose="02060503020205020403" pitchFamily="18" charset="0"/>
              </a:rPr>
              <a:t> </a:t>
            </a:r>
            <a:r>
              <a:rPr lang="it-IT" sz="2400" i="1" dirty="0">
                <a:latin typeface="Rockwell Nova" panose="02060503020205020403" pitchFamily="18" charset="0"/>
              </a:rPr>
              <a:t>f</a:t>
            </a:r>
            <a:endParaRPr lang="it-IT" sz="2400" dirty="0">
              <a:latin typeface="Rockwell Nova" panose="020605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>
              <a:latin typeface="Rockwell Nova" panose="020605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Rockwell Nova" panose="02060503020205020403" pitchFamily="18" charset="0"/>
              </a:rPr>
              <a:t>Le bande rappresentano i </a:t>
            </a:r>
            <a:r>
              <a:rPr lang="it-IT" sz="2400" b="1" dirty="0">
                <a:latin typeface="Rockwell Nova" panose="02060503020205020403" pitchFamily="18" charset="0"/>
              </a:rPr>
              <a:t>picchi della FFT </a:t>
            </a:r>
            <a:r>
              <a:rPr lang="it-IT" sz="2400" dirty="0">
                <a:latin typeface="Rockwell Nova" panose="02060503020205020403" pitchFamily="18" charset="0"/>
              </a:rPr>
              <a:t>in concomitanza dei multipli e sottomultipli di </a:t>
            </a:r>
            <a:r>
              <a:rPr lang="it-IT" sz="2400" i="1" dirty="0">
                <a:latin typeface="Rockwell Nova" panose="02060503020205020403" pitchFamily="18" charset="0"/>
              </a:rPr>
              <a:t>f</a:t>
            </a:r>
            <a:endParaRPr lang="en-GB" sz="2400" dirty="0">
              <a:latin typeface="Rockwell Nova" panose="02060503020205020403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7B2E9BE-7927-895D-5BEF-256A202E0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72" y="1480641"/>
            <a:ext cx="7452292" cy="462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3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CE92D33-85B5-5A60-994D-119E181FD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12" y="2137324"/>
            <a:ext cx="3543391" cy="1472368"/>
          </a:xfrm>
        </p:spPr>
        <p:txBody>
          <a:bodyPr anchor="b">
            <a:normAutofit/>
          </a:bodyPr>
          <a:lstStyle/>
          <a:p>
            <a:r>
              <a:rPr lang="it-IT" sz="4000" b="1" u="sng" dirty="0">
                <a:solidFill>
                  <a:srgbClr val="FFFFFF"/>
                </a:solidFill>
                <a:latin typeface="Rockwell Nova" panose="02060503020205020403" pitchFamily="18" charset="0"/>
              </a:rPr>
              <a:t>Cosa tratteremo</a:t>
            </a:r>
            <a:r>
              <a:rPr lang="it-IT" sz="4000" u="sng" dirty="0">
                <a:solidFill>
                  <a:srgbClr val="FFFFFF"/>
                </a:solidFill>
                <a:latin typeface="Rockwell Nova" panose="02060503020205020403" pitchFamily="18" charset="0"/>
              </a:rPr>
              <a:t>: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CCFE26F-E25B-935B-D6DA-41E6BCCCA19D}"/>
              </a:ext>
            </a:extLst>
          </p:cNvPr>
          <p:cNvSpPr/>
          <p:nvPr/>
        </p:nvSpPr>
        <p:spPr>
          <a:xfrm>
            <a:off x="4285039" y="272143"/>
            <a:ext cx="7659750" cy="623751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0B60D-6285-C520-789D-3D8C43A44BEC}"/>
              </a:ext>
            </a:extLst>
          </p:cNvPr>
          <p:cNvSpPr txBox="1"/>
          <p:nvPr/>
        </p:nvSpPr>
        <p:spPr>
          <a:xfrm>
            <a:off x="4832299" y="1624533"/>
            <a:ext cx="65621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latin typeface="Rockwell Nova" panose="02060503020205020403" pitchFamily="18" charset="0"/>
              </a:rPr>
              <a:t>Teoria dell’</a:t>
            </a:r>
            <a:r>
              <a:rPr lang="it-IT" sz="2800" b="1" dirty="0">
                <a:latin typeface="Rockwell Nova" panose="02060503020205020403" pitchFamily="18" charset="0"/>
              </a:rPr>
              <a:t>oscillatore di </a:t>
            </a:r>
            <a:r>
              <a:rPr lang="it-IT" sz="2800" b="1" dirty="0" err="1">
                <a:latin typeface="Rockwell Nova" panose="02060503020205020403" pitchFamily="18" charset="0"/>
              </a:rPr>
              <a:t>Duffing</a:t>
            </a:r>
            <a:endParaRPr lang="it-IT" sz="2800" b="1" dirty="0">
              <a:latin typeface="Rockwell Nova" panose="020605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800" dirty="0">
              <a:latin typeface="Rockwell Nova" panose="020605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b="1" dirty="0">
                <a:latin typeface="Rockwell Nova" panose="02060503020205020403" pitchFamily="18" charset="0"/>
              </a:rPr>
              <a:t>Circuito analogo </a:t>
            </a:r>
            <a:r>
              <a:rPr lang="it-IT" sz="2800" dirty="0">
                <a:latin typeface="Rockwell Nova" panose="02060503020205020403" pitchFamily="18" charset="0"/>
              </a:rPr>
              <a:t>a </a:t>
            </a:r>
            <a:r>
              <a:rPr lang="it-IT" sz="2800" dirty="0" err="1">
                <a:latin typeface="Rockwell Nova" panose="02060503020205020403" pitchFamily="18" charset="0"/>
              </a:rPr>
              <a:t>Duffing</a:t>
            </a:r>
            <a:endParaRPr lang="it-IT" sz="2800" dirty="0">
              <a:latin typeface="Rockwell Nova" panose="020605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800" dirty="0">
              <a:latin typeface="Rockwell Nova" panose="020605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latin typeface="Rockwell Nova" panose="02060503020205020403" pitchFamily="18" charset="0"/>
              </a:rPr>
              <a:t>Studio del moto nello </a:t>
            </a:r>
            <a:r>
              <a:rPr lang="it-IT" sz="2800" b="1" dirty="0">
                <a:latin typeface="Rockwell Nova" panose="02060503020205020403" pitchFamily="18" charset="0"/>
              </a:rPr>
              <a:t>spazio delle fasi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800" b="1" dirty="0">
              <a:latin typeface="Rockwell Nova" panose="020605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latin typeface="Rockwell Nova" panose="02060503020205020403" pitchFamily="18" charset="0"/>
              </a:rPr>
              <a:t>Studio del </a:t>
            </a:r>
            <a:r>
              <a:rPr lang="it-IT" sz="2800" b="1" dirty="0">
                <a:latin typeface="Rockwell Nova" panose="02060503020205020403" pitchFamily="18" charset="0"/>
              </a:rPr>
              <a:t>comportamento spettrale</a:t>
            </a:r>
            <a:endParaRPr lang="en-GB" sz="2800" b="1" dirty="0"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84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F2841F-97D4-3FF5-8753-7C1B0C4FB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89E77C1-9BF1-3DEC-F595-694C78666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91F422-9506-6901-7253-5971FC37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3583E6-005F-5CD2-4556-E00D47736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14762B-6781-8534-0AB9-1EB149F40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262506-2F4D-AD49-EB4C-06CF483B2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E2CDC726-B055-6163-4834-BAE6FC7CFF04}"/>
              </a:ext>
            </a:extLst>
          </p:cNvPr>
          <p:cNvSpPr/>
          <p:nvPr/>
        </p:nvSpPr>
        <p:spPr>
          <a:xfrm flipV="1">
            <a:off x="-314869" y="6656742"/>
            <a:ext cx="6640542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5A0F225-DA42-9EDA-950B-7924A7570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99" y="355830"/>
            <a:ext cx="7533814" cy="879080"/>
          </a:xfrm>
        </p:spPr>
        <p:txBody>
          <a:bodyPr anchor="b">
            <a:normAutofit/>
          </a:bodyPr>
          <a:lstStyle/>
          <a:p>
            <a:r>
              <a:rPr lang="it-IT" b="1" dirty="0">
                <a:ln>
                  <a:solidFill>
                    <a:srgbClr val="002060"/>
                  </a:solidFill>
                </a:ln>
                <a:solidFill>
                  <a:srgbClr val="FFFFFF"/>
                </a:solidFill>
                <a:latin typeface="Rockwell Nova" panose="02060503020205020403" pitchFamily="18" charset="0"/>
              </a:rPr>
              <a:t>L’oscillatore di </a:t>
            </a:r>
            <a:r>
              <a:rPr lang="it-IT" b="1" dirty="0" err="1">
                <a:ln>
                  <a:solidFill>
                    <a:srgbClr val="002060"/>
                  </a:solidFill>
                </a:ln>
                <a:solidFill>
                  <a:srgbClr val="FFFFFF"/>
                </a:solidFill>
                <a:latin typeface="Rockwell Nova" panose="02060503020205020403" pitchFamily="18" charset="0"/>
              </a:rPr>
              <a:t>Duffing</a:t>
            </a:r>
            <a:endParaRPr lang="it-IT" b="1" dirty="0">
              <a:ln>
                <a:solidFill>
                  <a:srgbClr val="002060"/>
                </a:solidFill>
              </a:ln>
              <a:solidFill>
                <a:srgbClr val="FFFFFF"/>
              </a:solidFill>
              <a:latin typeface="Rockwell Nova" panose="02060503020205020403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0759119-72BC-7F63-F8DD-CE9A5771A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523" y="1605346"/>
            <a:ext cx="3485604" cy="236952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6DFFEE8-B795-C4F8-4679-0BBE97F14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353" y="4312750"/>
            <a:ext cx="4065952" cy="2109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197E12BA-DA00-4650-1F6E-9EBAC1F588A8}"/>
                  </a:ext>
                </a:extLst>
              </p:cNvPr>
              <p:cNvSpPr txBox="1"/>
              <p:nvPr/>
            </p:nvSpPr>
            <p:spPr>
              <a:xfrm>
                <a:off x="161463" y="2068575"/>
                <a:ext cx="6824966" cy="4117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Rockwell Nova" panose="02060503020205020403" pitchFamily="18" charset="0"/>
                  </a:rPr>
                  <a:t>Equazione del moto:</a:t>
                </a:r>
              </a:p>
              <a:p>
                <a:endParaRPr lang="it-IT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acc>
                        <m:accPr>
                          <m:chr m:val="̇"/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2000" dirty="0">
                  <a:latin typeface="Rockwell Nova" panose="02060503020205020403" pitchFamily="18" charset="0"/>
                </a:endParaRPr>
              </a:p>
              <a:p>
                <a:endParaRPr lang="en-GB" sz="2000" dirty="0">
                  <a:latin typeface="Rockwell Nova" panose="02060503020205020403" pitchFamily="18" charset="0"/>
                </a:endParaRPr>
              </a:p>
              <a:p>
                <a:r>
                  <a:rPr lang="en-GB" sz="2000" dirty="0">
                    <a:latin typeface="Rockwell Nova" panose="02060503020205020403" pitchFamily="18" charset="0"/>
                  </a:rPr>
                  <a:t>	</a:t>
                </a:r>
                <a:r>
                  <a:rPr lang="en-GB" sz="2000" dirty="0" err="1">
                    <a:latin typeface="Rockwell Nova" panose="02060503020205020403" pitchFamily="18" charset="0"/>
                  </a:rPr>
                  <a:t>che</a:t>
                </a:r>
                <a:r>
                  <a:rPr lang="en-GB" sz="2000" dirty="0">
                    <a:latin typeface="Rockwell Nova" panose="02060503020205020403" pitchFamily="18" charset="0"/>
                  </a:rPr>
                  <a:t> </a:t>
                </a:r>
                <a:r>
                  <a:rPr lang="en-GB" sz="2000" dirty="0" err="1">
                    <a:latin typeface="Rockwell Nova" panose="02060503020205020403" pitchFamily="18" charset="0"/>
                  </a:rPr>
                  <a:t>possiamo</a:t>
                </a:r>
                <a:r>
                  <a:rPr lang="en-GB" sz="2000" dirty="0">
                    <a:latin typeface="Rockwell Nova" panose="02060503020205020403" pitchFamily="18" charset="0"/>
                  </a:rPr>
                  <a:t> </a:t>
                </a:r>
                <a:r>
                  <a:rPr lang="en-GB" sz="2000" dirty="0" err="1">
                    <a:latin typeface="Rockwell Nova" panose="02060503020205020403" pitchFamily="18" charset="0"/>
                  </a:rPr>
                  <a:t>riscrivere</a:t>
                </a:r>
                <a:r>
                  <a:rPr lang="en-GB" sz="2000" dirty="0">
                    <a:latin typeface="Rockwell Nova" panose="02060503020205020403" pitchFamily="18" charset="0"/>
                  </a:rPr>
                  <a:t> come</a:t>
                </a:r>
              </a:p>
              <a:p>
                <a:r>
                  <a:rPr lang="en-GB" sz="2000" dirty="0">
                    <a:latin typeface="Rockwell Nova" panose="02060503020205020403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̇"/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acc>
                                <m:accPr>
                                  <m:chr m:val="̇"/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func>
                                <m:funcPr>
                                  <m:ctrlPr>
                                    <a:rPr lang="it-IT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it-IT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it-IT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it-IT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GB" sz="2000" dirty="0">
                  <a:latin typeface="Rockwell Nova" panose="02060503020205020403" pitchFamily="18" charset="0"/>
                </a:endParaRPr>
              </a:p>
              <a:p>
                <a:endParaRPr lang="en-GB" sz="2000" dirty="0">
                  <a:latin typeface="Rockwell Nova" panose="02060503020205020403" pitchFamily="18" charset="0"/>
                </a:endParaRPr>
              </a:p>
              <a:p>
                <a:r>
                  <a:rPr lang="en-GB" sz="2000" dirty="0">
                    <a:latin typeface="Rockwell Nova" panose="02060503020205020403" pitchFamily="18" charset="0"/>
                  </a:rPr>
                  <a:t>	con	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it-IT" sz="2000" b="0" dirty="0">
                  <a:latin typeface="Rockwell Nova" panose="02060503020205020403" pitchFamily="18" charset="0"/>
                </a:endParaRPr>
              </a:p>
              <a:p>
                <a:endParaRPr lang="en-GB" sz="2000" dirty="0">
                  <a:latin typeface="Rockwell Nova" panose="020605030202050204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Rockwell Nova" panose="02060503020205020403" pitchFamily="18" charset="0"/>
                  </a:rPr>
                  <a:t>Se </a:t>
                </a:r>
                <a:r>
                  <a:rPr lang="en-GB" sz="2000" i="1" dirty="0">
                    <a:latin typeface="Rockwell Nova" panose="02060503020205020403" pitchFamily="18" charset="0"/>
                  </a:rPr>
                  <a:t>k</a:t>
                </a:r>
                <a:r>
                  <a:rPr lang="en-GB" sz="2000" baseline="-25000" dirty="0">
                    <a:latin typeface="Rockwell Nova" panose="02060503020205020403" pitchFamily="18" charset="0"/>
                  </a:rPr>
                  <a:t>1</a:t>
                </a:r>
                <a:r>
                  <a:rPr lang="en-GB" sz="2000" i="1" dirty="0">
                    <a:latin typeface="Rockwell Nova" panose="02060503020205020403" pitchFamily="18" charset="0"/>
                  </a:rPr>
                  <a:t> &lt; </a:t>
                </a:r>
                <a:r>
                  <a:rPr lang="en-GB" sz="2000" dirty="0">
                    <a:latin typeface="Rockwell Nova" panose="02060503020205020403" pitchFamily="18" charset="0"/>
                  </a:rPr>
                  <a:t>0	doppia </a:t>
                </a:r>
                <a:r>
                  <a:rPr lang="en-GB" sz="2000" dirty="0" err="1">
                    <a:latin typeface="Rockwell Nova" panose="02060503020205020403" pitchFamily="18" charset="0"/>
                  </a:rPr>
                  <a:t>buca</a:t>
                </a:r>
                <a:r>
                  <a:rPr lang="en-GB" sz="2000" dirty="0">
                    <a:latin typeface="Rockwell Nova" panose="02060503020205020403" pitchFamily="18" charset="0"/>
                  </a:rPr>
                  <a:t> di </a:t>
                </a:r>
                <a:r>
                  <a:rPr lang="en-GB" sz="2000" dirty="0" err="1">
                    <a:latin typeface="Rockwell Nova" panose="02060503020205020403" pitchFamily="18" charset="0"/>
                  </a:rPr>
                  <a:t>potenziale</a:t>
                </a:r>
                <a:endParaRPr lang="en-GB" sz="2000" dirty="0">
                  <a:latin typeface="Rockwell Nova" panose="02060503020205020403" pitchFamily="18" charset="0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197E12BA-DA00-4650-1F6E-9EBAC1F58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63" y="2068575"/>
                <a:ext cx="6824966" cy="4117024"/>
              </a:xfrm>
              <a:prstGeom prst="rect">
                <a:avLst/>
              </a:prstGeom>
              <a:blipFill>
                <a:blip r:embed="rId4"/>
                <a:stretch>
                  <a:fillRect l="-804" t="-740" b="-16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7FED0BE-C89D-436A-3386-73276FCD3662}"/>
              </a:ext>
            </a:extLst>
          </p:cNvPr>
          <p:cNvSpPr txBox="1"/>
          <p:nvPr/>
        </p:nvSpPr>
        <p:spPr>
          <a:xfrm>
            <a:off x="7301298" y="3906546"/>
            <a:ext cx="3669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latin typeface="Rockwell Nova" panose="02060503020205020403" pitchFamily="18" charset="0"/>
              </a:rPr>
              <a:t>FIG</a:t>
            </a:r>
            <a:r>
              <a:rPr lang="it-IT" sz="1400" dirty="0">
                <a:latin typeface="Rockwell Nova" panose="02060503020205020403" pitchFamily="18" charset="0"/>
              </a:rPr>
              <a:t>: Potenziale di </a:t>
            </a:r>
            <a:r>
              <a:rPr lang="it-IT" sz="1400" dirty="0" err="1">
                <a:latin typeface="Rockwell Nova" panose="02060503020205020403" pitchFamily="18" charset="0"/>
              </a:rPr>
              <a:t>Duffing</a:t>
            </a:r>
            <a:endParaRPr lang="en-GB" sz="1400" dirty="0">
              <a:latin typeface="Rockwell Nova" panose="02060503020205020403" pitchFamily="18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2182A2A-8CE0-9D67-55CF-11BD1E68CED1}"/>
              </a:ext>
            </a:extLst>
          </p:cNvPr>
          <p:cNvSpPr txBox="1"/>
          <p:nvPr/>
        </p:nvSpPr>
        <p:spPr>
          <a:xfrm>
            <a:off x="7209283" y="6382411"/>
            <a:ext cx="3853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latin typeface="Rockwell Nova" panose="02060503020205020403" pitchFamily="18" charset="0"/>
              </a:rPr>
              <a:t>FIG</a:t>
            </a:r>
            <a:r>
              <a:rPr lang="it-IT" sz="1400" dirty="0">
                <a:latin typeface="Rockwell Nova" panose="02060503020205020403" pitchFamily="18" charset="0"/>
              </a:rPr>
              <a:t>: spazio delle fasi</a:t>
            </a:r>
            <a:endParaRPr lang="en-GB" sz="1400" dirty="0"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67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3A6AB1-5BCD-91D5-3A68-BD409D9C7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C22229F-F117-E28A-EB31-227C432F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9D1BFE9-4C87-CCAA-A6F7-72ABB1630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C7A148F-4C06-2F91-4E2F-49E77160ADC6}"/>
              </a:ext>
            </a:extLst>
          </p:cNvPr>
          <p:cNvSpPr/>
          <p:nvPr/>
        </p:nvSpPr>
        <p:spPr>
          <a:xfrm>
            <a:off x="3036498" y="3059197"/>
            <a:ext cx="9471804" cy="38706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628F84-08FA-1A4F-1102-96CB756D0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8CD4D4-03EE-8502-3FC1-BCA3700C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B401874-4C76-73F0-224A-ABE549C6D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B277930-D831-3A85-559B-68427571E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7536D2-A05B-EA08-931F-0A6FDE176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A541258-1BFF-D1D6-23A0-BBF104C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62" y="2378976"/>
            <a:ext cx="3653761" cy="1472368"/>
          </a:xfrm>
        </p:spPr>
        <p:txBody>
          <a:bodyPr anchor="b"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  <a:latin typeface="Rockwell Nova" panose="02060503020205020403" pitchFamily="18" charset="0"/>
              </a:rPr>
              <a:t>Realizzazione pratica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6F5A0D1-9246-3F16-9E55-FC28DDBECD13}"/>
                  </a:ext>
                </a:extLst>
              </p:cNvPr>
              <p:cNvSpPr txBox="1"/>
              <p:nvPr/>
            </p:nvSpPr>
            <p:spPr>
              <a:xfrm>
                <a:off x="4367856" y="3347049"/>
                <a:ext cx="7572623" cy="3136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Rockwell Nova" panose="02060503020205020403" pitchFamily="18" charset="0"/>
                  </a:rPr>
                  <a:t>Dalle equazioni del circuito:</a:t>
                </a:r>
              </a:p>
              <a:p>
                <a:endParaRPr lang="it-IT" dirty="0">
                  <a:latin typeface="Rockwell Nova" panose="02060503020205020403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GB" dirty="0">
                  <a:latin typeface="Rockwell Nova" panose="02060503020205020403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dirty="0">
                  <a:latin typeface="Rockwell Nova" panose="02060503020205020403" pitchFamily="18" charset="0"/>
                </a:endParaRPr>
              </a:p>
              <a:p>
                <a:endParaRPr lang="en-GB" dirty="0">
                  <a:latin typeface="Rockwell Nova" panose="02060503020205020403" pitchFamily="18" charset="0"/>
                </a:endParaRPr>
              </a:p>
              <a:p>
                <a:r>
                  <a:rPr lang="en-GB" dirty="0">
                    <a:latin typeface="Rockwell Nova" panose="02060503020205020403" pitchFamily="18" charset="0"/>
                  </a:rPr>
                  <a:t>	dove: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se</m:t>
                              </m:r>
                              <m:r>
                                <m:rPr>
                                  <m:nor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&lt;−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it-IT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it-IT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it-IT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se</m:t>
                              </m:r>
                              <m:r>
                                <m:rPr>
                                  <m:nor/>
                                </m:rPr>
                                <a:rPr lang="it-IT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it-IT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it-IT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it-IT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it-I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it-I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it-I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e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it-I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it-I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it-IT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it-IT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it-IT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se</m:t>
                              </m:r>
                              <m:r>
                                <m:rPr>
                                  <m:nor/>
                                </m:rPr>
                                <a:rPr lang="it-IT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it-IT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it-I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it-IT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GB" dirty="0">
                  <a:latin typeface="Rockwell Nova" panose="02060503020205020403" pitchFamily="18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6F5A0D1-9246-3F16-9E55-FC28DDBEC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56" y="3347049"/>
                <a:ext cx="7572623" cy="3136436"/>
              </a:xfrm>
              <a:prstGeom prst="rect">
                <a:avLst/>
              </a:prstGeom>
              <a:blipFill>
                <a:blip r:embed="rId3"/>
                <a:stretch>
                  <a:fillRect l="-725" t="-9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974ABB22-A67F-BC41-3CFF-0AACB565BBAF}"/>
              </a:ext>
            </a:extLst>
          </p:cNvPr>
          <p:cNvSpPr txBox="1"/>
          <p:nvPr/>
        </p:nvSpPr>
        <p:spPr>
          <a:xfrm>
            <a:off x="9888036" y="4066622"/>
            <a:ext cx="1992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chemeClr val="accent1">
                    <a:lumMod val="50000"/>
                  </a:schemeClr>
                </a:solidFill>
                <a:latin typeface="Rockwell Nova" panose="02060503020205020403" pitchFamily="18" charset="0"/>
              </a:rPr>
              <a:t>Analoga a </a:t>
            </a:r>
            <a:r>
              <a:rPr lang="it-IT" sz="1400" b="1" dirty="0" err="1">
                <a:solidFill>
                  <a:schemeClr val="accent1">
                    <a:lumMod val="50000"/>
                  </a:schemeClr>
                </a:solidFill>
                <a:latin typeface="Rockwell Nova" panose="02060503020205020403" pitchFamily="18" charset="0"/>
              </a:rPr>
              <a:t>Duffing</a:t>
            </a:r>
            <a:endParaRPr lang="en-GB" sz="1400" b="1" dirty="0">
              <a:solidFill>
                <a:schemeClr val="accent1">
                  <a:lumMod val="50000"/>
                </a:schemeClr>
              </a:solidFill>
              <a:latin typeface="Rockwell Nova" panose="02060503020205020403" pitchFamily="18" charset="0"/>
            </a:endParaRPr>
          </a:p>
        </p:txBody>
      </p:sp>
      <p:sp>
        <p:nvSpPr>
          <p:cNvPr id="19" name="Arco 18">
            <a:extLst>
              <a:ext uri="{FF2B5EF4-FFF2-40B4-BE49-F238E27FC236}">
                <a16:creationId xmlns:a16="http://schemas.microsoft.com/office/drawing/2014/main" id="{A813D716-AA67-60BB-68E6-3186ED2D60F3}"/>
              </a:ext>
            </a:extLst>
          </p:cNvPr>
          <p:cNvSpPr/>
          <p:nvPr/>
        </p:nvSpPr>
        <p:spPr>
          <a:xfrm rot="5400000">
            <a:off x="9658455" y="3775665"/>
            <a:ext cx="692751" cy="1310143"/>
          </a:xfrm>
          <a:prstGeom prst="arc">
            <a:avLst>
              <a:gd name="adj1" fmla="val 16200000"/>
              <a:gd name="adj2" fmla="val 158614"/>
            </a:avLst>
          </a:prstGeom>
          <a:ln>
            <a:solidFill>
              <a:schemeClr val="accent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8FEFCF8-0B9E-FC3E-F258-EC5FFAD3A137}"/>
              </a:ext>
            </a:extLst>
          </p:cNvPr>
          <p:cNvSpPr txBox="1"/>
          <p:nvPr/>
        </p:nvSpPr>
        <p:spPr>
          <a:xfrm>
            <a:off x="10233525" y="5111711"/>
            <a:ext cx="1517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chemeClr val="accent1">
                    <a:lumMod val="50000"/>
                  </a:schemeClr>
                </a:solidFill>
                <a:latin typeface="Rockwell Nova" panose="02060503020205020403" pitchFamily="18" charset="0"/>
              </a:rPr>
              <a:t>Soglia dei diodi</a:t>
            </a:r>
            <a:endParaRPr lang="en-GB" sz="1400" b="1" dirty="0">
              <a:solidFill>
                <a:schemeClr val="accent1">
                  <a:lumMod val="50000"/>
                </a:schemeClr>
              </a:solidFill>
              <a:latin typeface="Rockwell Nova" panose="02060503020205020403" pitchFamily="18" charset="0"/>
            </a:endParaRPr>
          </a:p>
        </p:txBody>
      </p:sp>
      <p:sp>
        <p:nvSpPr>
          <p:cNvPr id="26" name="Arco 25">
            <a:extLst>
              <a:ext uri="{FF2B5EF4-FFF2-40B4-BE49-F238E27FC236}">
                <a16:creationId xmlns:a16="http://schemas.microsoft.com/office/drawing/2014/main" id="{1382AC23-087F-1DFF-2687-3A011E8A03C2}"/>
              </a:ext>
            </a:extLst>
          </p:cNvPr>
          <p:cNvSpPr/>
          <p:nvPr/>
        </p:nvSpPr>
        <p:spPr>
          <a:xfrm rot="16200000">
            <a:off x="10058106" y="4978277"/>
            <a:ext cx="692751" cy="1310143"/>
          </a:xfrm>
          <a:prstGeom prst="arc">
            <a:avLst>
              <a:gd name="adj1" fmla="val 16680149"/>
              <a:gd name="adj2" fmla="val 20208908"/>
            </a:avLst>
          </a:prstGeom>
          <a:ln>
            <a:solidFill>
              <a:schemeClr val="accent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0249DB0-7626-F501-2085-60E31F0F6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669" y="50825"/>
            <a:ext cx="14914779" cy="591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5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8A2BEE-B500-8796-CAF1-DF54BC0C9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444C3A5-B238-7667-2578-AD5D23AE1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2EE0D8-930E-1DFC-998A-3FFE87A1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07692C-3003-3097-24EB-50B545D0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E2C776-A13E-EA0F-7CE0-9466F27A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E119F5-3878-F6E2-B761-7BECF44F4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A3074E6-3343-2A3A-D383-ABAE95B56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99" y="507693"/>
            <a:ext cx="7533814" cy="879080"/>
          </a:xfrm>
        </p:spPr>
        <p:txBody>
          <a:bodyPr anchor="b">
            <a:normAutofit fontScale="90000"/>
          </a:bodyPr>
          <a:lstStyle/>
          <a:p>
            <a:r>
              <a:rPr lang="it-IT" b="1" dirty="0">
                <a:ln>
                  <a:solidFill>
                    <a:srgbClr val="002060"/>
                  </a:solidFill>
                </a:ln>
                <a:solidFill>
                  <a:srgbClr val="FFFFFF"/>
                </a:solidFill>
                <a:latin typeface="Rockwell Nova" panose="02060503020205020403" pitchFamily="18" charset="0"/>
              </a:rPr>
              <a:t>Stima dei punti di equilibrio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91F89C7-F1E9-4B51-1BB5-676989973BF3}"/>
              </a:ext>
            </a:extLst>
          </p:cNvPr>
          <p:cNvSpPr txBox="1"/>
          <p:nvPr/>
        </p:nvSpPr>
        <p:spPr>
          <a:xfrm>
            <a:off x="333829" y="2067919"/>
            <a:ext cx="530497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2000" dirty="0">
                <a:latin typeface="Rockwell Nova" panose="02060503020205020403" pitchFamily="18" charset="0"/>
              </a:rPr>
              <a:t>Forzante con </a:t>
            </a:r>
            <a:r>
              <a:rPr lang="it-IT" sz="2000" b="1" i="1" dirty="0">
                <a:latin typeface="Rockwell Nova" panose="02060503020205020403" pitchFamily="18" charset="0"/>
              </a:rPr>
              <a:t>A</a:t>
            </a:r>
            <a:r>
              <a:rPr lang="it-IT" sz="2000" b="1" dirty="0">
                <a:latin typeface="Rockwell Nova" panose="02060503020205020403" pitchFamily="18" charset="0"/>
              </a:rPr>
              <a:t> = 0.3 V</a:t>
            </a:r>
          </a:p>
          <a:p>
            <a:pPr marL="342900" indent="-342900">
              <a:buFont typeface="+mj-lt"/>
              <a:buAutoNum type="arabicPeriod"/>
            </a:pPr>
            <a:endParaRPr lang="it-IT" sz="2000" dirty="0">
              <a:solidFill>
                <a:srgbClr val="00B050"/>
              </a:solidFill>
              <a:latin typeface="Rockwell Nova" panose="020605030202050204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2000" dirty="0">
                <a:latin typeface="Rockwell Nova" panose="02060503020205020403" pitchFamily="18" charset="0"/>
              </a:rPr>
              <a:t> </a:t>
            </a:r>
            <a:r>
              <a:rPr lang="it-IT" sz="2000" b="1" i="1" dirty="0" err="1">
                <a:latin typeface="Rockwell Nova" panose="02060503020205020403" pitchFamily="18" charset="0"/>
              </a:rPr>
              <a:t>offs</a:t>
            </a:r>
            <a:r>
              <a:rPr lang="it-IT" sz="2000" b="1" dirty="0">
                <a:latin typeface="Rockwell Nova" panose="02060503020205020403" pitchFamily="18" charset="0"/>
              </a:rPr>
              <a:t> = ±0.1 V</a:t>
            </a:r>
            <a:r>
              <a:rPr lang="it-IT" sz="2000" dirty="0">
                <a:latin typeface="Rockwell Nova" panose="02060503020205020403" pitchFamily="18" charset="0"/>
              </a:rPr>
              <a:t> per ‘’forzare’’ il </a:t>
            </a:r>
            <a:r>
              <a:rPr lang="it-IT" sz="2000" dirty="0" err="1">
                <a:latin typeface="Rockwell Nova" panose="02060503020205020403" pitchFamily="18" charset="0"/>
              </a:rPr>
              <a:t>sistama</a:t>
            </a:r>
            <a:r>
              <a:rPr lang="it-IT" sz="2000" dirty="0">
                <a:latin typeface="Rockwell Nova" panose="02060503020205020403" pitchFamily="18" charset="0"/>
              </a:rPr>
              <a:t> a cambiare punto di equilibrio</a:t>
            </a:r>
          </a:p>
          <a:p>
            <a:pPr marL="342900" indent="-342900">
              <a:buFont typeface="+mj-lt"/>
              <a:buAutoNum type="arabicPeriod"/>
            </a:pPr>
            <a:endParaRPr lang="it-IT" sz="2000" i="1" dirty="0">
              <a:latin typeface="Rockwell Nova" panose="020605030202050204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2000" dirty="0">
                <a:latin typeface="Rockwell Nova" panose="02060503020205020403" pitchFamily="18" charset="0"/>
              </a:rPr>
              <a:t>Eseguiamo una </a:t>
            </a:r>
            <a:r>
              <a:rPr lang="it-IT" sz="2000" b="1" dirty="0">
                <a:latin typeface="Rockwell Nova" panose="02060503020205020403" pitchFamily="18" charset="0"/>
              </a:rPr>
              <a:t>media su </a:t>
            </a:r>
            <a:r>
              <a:rPr lang="it-IT" sz="2000" b="1" i="1" dirty="0">
                <a:latin typeface="Rockwell Nova" panose="02060503020205020403" pitchFamily="18" charset="0"/>
              </a:rPr>
              <a:t>V</a:t>
            </a:r>
            <a:r>
              <a:rPr lang="it-IT" sz="2000" b="1" i="1" baseline="-25000" dirty="0">
                <a:latin typeface="Rockwell Nova" panose="02060503020205020403" pitchFamily="18" charset="0"/>
              </a:rPr>
              <a:t>C</a:t>
            </a:r>
            <a:r>
              <a:rPr lang="it-IT" sz="2000" i="1" dirty="0">
                <a:latin typeface="Rockwell Nova" panose="02060503020205020403" pitchFamily="18" charset="0"/>
              </a:rPr>
              <a:t>, </a:t>
            </a:r>
            <a:r>
              <a:rPr lang="it-IT" sz="2000" dirty="0">
                <a:latin typeface="Rockwell Nova" panose="02060503020205020403" pitchFamily="18" charset="0"/>
              </a:rPr>
              <a:t>e </a:t>
            </a:r>
            <a:r>
              <a:rPr lang="it-IT" sz="2000" b="1" dirty="0">
                <a:latin typeface="Rockwell Nova" panose="02060503020205020403" pitchFamily="18" charset="0"/>
              </a:rPr>
              <a:t>sottraiamo l’offset </a:t>
            </a:r>
            <a:r>
              <a:rPr lang="it-IT" sz="2000" dirty="0">
                <a:latin typeface="Rockwell Nova" panose="02060503020205020403" pitchFamily="18" charset="0"/>
              </a:rPr>
              <a:t>iniziale</a:t>
            </a:r>
          </a:p>
          <a:p>
            <a:pPr marL="342900" indent="-342900">
              <a:buFont typeface="+mj-lt"/>
              <a:buAutoNum type="arabicPeriod"/>
            </a:pPr>
            <a:endParaRPr lang="it-IT" sz="2000" dirty="0">
              <a:latin typeface="Rockwell Nova" panose="020605030202050204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2000" dirty="0">
                <a:latin typeface="Rockwell Nova" panose="02060503020205020403" pitchFamily="18" charset="0"/>
              </a:rPr>
              <a:t>Troviamo i punti di equilibrio:</a:t>
            </a:r>
          </a:p>
          <a:p>
            <a:pPr marL="342900" indent="-342900">
              <a:buFont typeface="+mj-lt"/>
              <a:buAutoNum type="arabicPeriod"/>
            </a:pPr>
            <a:endParaRPr lang="it-IT" sz="2000" dirty="0">
              <a:latin typeface="Rockwell Nova" panose="020605030202050204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Rockwell Nova" panose="02060503020205020403" pitchFamily="18" charset="0"/>
              </a:rPr>
              <a:t>-2</a:t>
            </a:r>
            <a:r>
              <a:rPr lang="it-IT" sz="2000" i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Rockwell Nova" panose="02060503020205020403" pitchFamily="18" charset="0"/>
              </a:rPr>
              <a:t>V</a:t>
            </a:r>
            <a:r>
              <a:rPr lang="it-IT" sz="2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Rockwell Nova" panose="02060503020205020403" pitchFamily="18" charset="0"/>
              </a:rPr>
              <a:t> </a:t>
            </a:r>
            <a:r>
              <a:rPr lang="it-IT" sz="2000" baseline="30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Rockwell Nova" panose="02060503020205020403" pitchFamily="18" charset="0"/>
              </a:rPr>
              <a:t>*</a:t>
            </a:r>
            <a:r>
              <a:rPr lang="it-IT" sz="2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Rockwell Nova" panose="02060503020205020403" pitchFamily="18" charset="0"/>
              </a:rPr>
              <a:t> = -0.926 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2000" dirty="0">
              <a:latin typeface="Rockwell Nova" panose="020605030202050204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Rockwell Nova" panose="02060503020205020403" pitchFamily="18" charset="0"/>
              </a:rPr>
              <a:t>2</a:t>
            </a:r>
            <a:r>
              <a:rPr lang="it-IT" sz="2000" i="1" dirty="0">
                <a:latin typeface="Rockwell Nova" panose="02060503020205020403" pitchFamily="18" charset="0"/>
              </a:rPr>
              <a:t>V</a:t>
            </a:r>
            <a:r>
              <a:rPr lang="it-IT" sz="2000" dirty="0">
                <a:latin typeface="Rockwell Nova" panose="02060503020205020403" pitchFamily="18" charset="0"/>
              </a:rPr>
              <a:t> </a:t>
            </a:r>
            <a:r>
              <a:rPr lang="it-IT" sz="2000" baseline="30000" dirty="0">
                <a:latin typeface="Rockwell Nova" panose="02060503020205020403" pitchFamily="18" charset="0"/>
              </a:rPr>
              <a:t>*</a:t>
            </a:r>
            <a:r>
              <a:rPr lang="it-IT" sz="2000" dirty="0">
                <a:latin typeface="Rockwell Nova" panose="02060503020205020403" pitchFamily="18" charset="0"/>
              </a:rPr>
              <a:t> = 0.919 V</a:t>
            </a:r>
            <a:endParaRPr lang="en-GB" sz="2000" dirty="0">
              <a:latin typeface="Rockwell Nova" panose="02060503020205020403" pitchFamily="18" charset="0"/>
            </a:endParaRP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98F660C5-A753-5BE6-A2F5-956CD3DEF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9806" y="1802527"/>
            <a:ext cx="5867841" cy="490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1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ED6122-AAA3-203A-E62B-1761E074F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50A18EF-E9DF-DB2D-764A-08D37D726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9DE40F-F239-655C-2322-AF4C1D652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5D65E3-3C4E-450B-AB41-E0BA60B7B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32FEBA-8E12-7912-B2BB-967401BFB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1FE581-C809-560D-F973-1BE9F13B0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59769FDC-CBB3-8E0D-5E5D-9921CAD89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99" y="507693"/>
            <a:ext cx="7533814" cy="879080"/>
          </a:xfrm>
        </p:spPr>
        <p:txBody>
          <a:bodyPr anchor="b">
            <a:normAutofit fontScale="90000"/>
          </a:bodyPr>
          <a:lstStyle/>
          <a:p>
            <a:r>
              <a:rPr lang="it-IT" b="1" dirty="0">
                <a:ln>
                  <a:solidFill>
                    <a:srgbClr val="002060"/>
                  </a:solidFill>
                </a:ln>
                <a:solidFill>
                  <a:srgbClr val="FFFFFF"/>
                </a:solidFill>
                <a:latin typeface="Rockwell Nova" panose="02060503020205020403" pitchFamily="18" charset="0"/>
              </a:rPr>
              <a:t>Stima dei punti di equilibrio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8D23464-F0AE-83FE-1A66-1DE5ED0AEAD1}"/>
              </a:ext>
            </a:extLst>
          </p:cNvPr>
          <p:cNvSpPr txBox="1"/>
          <p:nvPr/>
        </p:nvSpPr>
        <p:spPr>
          <a:xfrm>
            <a:off x="333829" y="2067919"/>
            <a:ext cx="530497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2000" dirty="0">
                <a:latin typeface="Rockwell Nova" panose="02060503020205020403" pitchFamily="18" charset="0"/>
              </a:rPr>
              <a:t>Forzante con </a:t>
            </a:r>
            <a:r>
              <a:rPr lang="it-IT" sz="2000" b="1" i="1" dirty="0">
                <a:latin typeface="Rockwell Nova" panose="02060503020205020403" pitchFamily="18" charset="0"/>
              </a:rPr>
              <a:t>A</a:t>
            </a:r>
            <a:r>
              <a:rPr lang="it-IT" sz="2000" b="1" dirty="0">
                <a:latin typeface="Rockwell Nova" panose="02060503020205020403" pitchFamily="18" charset="0"/>
              </a:rPr>
              <a:t> = 0.3 V</a:t>
            </a:r>
          </a:p>
          <a:p>
            <a:pPr marL="342900" indent="-342900">
              <a:buFont typeface="+mj-lt"/>
              <a:buAutoNum type="arabicPeriod"/>
            </a:pPr>
            <a:endParaRPr lang="it-IT" sz="2000" dirty="0">
              <a:latin typeface="Rockwell Nova" panose="020605030202050204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2000" dirty="0">
                <a:latin typeface="Rockwell Nova" panose="02060503020205020403" pitchFamily="18" charset="0"/>
              </a:rPr>
              <a:t> </a:t>
            </a:r>
            <a:r>
              <a:rPr lang="it-IT" sz="2000" b="1" i="1" dirty="0" err="1">
                <a:latin typeface="Rockwell Nova" panose="02060503020205020403" pitchFamily="18" charset="0"/>
              </a:rPr>
              <a:t>offs</a:t>
            </a:r>
            <a:r>
              <a:rPr lang="it-IT" sz="2000" b="1" dirty="0">
                <a:latin typeface="Rockwell Nova" panose="02060503020205020403" pitchFamily="18" charset="0"/>
              </a:rPr>
              <a:t> = ±0.1 V </a:t>
            </a:r>
            <a:r>
              <a:rPr lang="it-IT" sz="2000" dirty="0">
                <a:latin typeface="Rockwell Nova" panose="02060503020205020403" pitchFamily="18" charset="0"/>
              </a:rPr>
              <a:t>per ‘’forzare’’ il </a:t>
            </a:r>
            <a:r>
              <a:rPr lang="it-IT" sz="2000" dirty="0" err="1">
                <a:latin typeface="Rockwell Nova" panose="02060503020205020403" pitchFamily="18" charset="0"/>
              </a:rPr>
              <a:t>sistama</a:t>
            </a:r>
            <a:r>
              <a:rPr lang="it-IT" sz="2000" dirty="0">
                <a:latin typeface="Rockwell Nova" panose="02060503020205020403" pitchFamily="18" charset="0"/>
              </a:rPr>
              <a:t> a cambiare punto di equilibrio</a:t>
            </a:r>
          </a:p>
          <a:p>
            <a:pPr marL="342900" indent="-342900">
              <a:buFont typeface="+mj-lt"/>
              <a:buAutoNum type="arabicPeriod"/>
            </a:pPr>
            <a:endParaRPr lang="it-IT" sz="2000" i="1" dirty="0">
              <a:latin typeface="Rockwell Nova" panose="020605030202050204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2000" dirty="0">
                <a:latin typeface="Rockwell Nova" panose="02060503020205020403" pitchFamily="18" charset="0"/>
              </a:rPr>
              <a:t>Eseguiamo una </a:t>
            </a:r>
            <a:r>
              <a:rPr lang="it-IT" sz="2000" b="1" dirty="0">
                <a:latin typeface="Rockwell Nova" panose="02060503020205020403" pitchFamily="18" charset="0"/>
              </a:rPr>
              <a:t>media su </a:t>
            </a:r>
            <a:r>
              <a:rPr lang="it-IT" sz="2000" b="1" i="1" dirty="0">
                <a:latin typeface="Rockwell Nova" panose="02060503020205020403" pitchFamily="18" charset="0"/>
              </a:rPr>
              <a:t>V</a:t>
            </a:r>
            <a:r>
              <a:rPr lang="it-IT" sz="2000" b="1" i="1" baseline="-25000" dirty="0">
                <a:latin typeface="Rockwell Nova" panose="02060503020205020403" pitchFamily="18" charset="0"/>
              </a:rPr>
              <a:t>C</a:t>
            </a:r>
            <a:r>
              <a:rPr lang="it-IT" sz="2000" i="1" dirty="0">
                <a:latin typeface="Rockwell Nova" panose="02060503020205020403" pitchFamily="18" charset="0"/>
              </a:rPr>
              <a:t>, </a:t>
            </a:r>
            <a:r>
              <a:rPr lang="it-IT" sz="2000" dirty="0">
                <a:latin typeface="Rockwell Nova" panose="02060503020205020403" pitchFamily="18" charset="0"/>
              </a:rPr>
              <a:t>e </a:t>
            </a:r>
            <a:r>
              <a:rPr lang="it-IT" sz="2000" b="1" dirty="0">
                <a:latin typeface="Rockwell Nova" panose="02060503020205020403" pitchFamily="18" charset="0"/>
              </a:rPr>
              <a:t>sottraiamo l’offset </a:t>
            </a:r>
            <a:r>
              <a:rPr lang="it-IT" sz="2000" dirty="0">
                <a:latin typeface="Rockwell Nova" panose="02060503020205020403" pitchFamily="18" charset="0"/>
              </a:rPr>
              <a:t>iniziale</a:t>
            </a:r>
          </a:p>
          <a:p>
            <a:pPr marL="342900" indent="-342900">
              <a:buFont typeface="+mj-lt"/>
              <a:buAutoNum type="arabicPeriod"/>
            </a:pPr>
            <a:endParaRPr lang="it-IT" sz="2000" dirty="0">
              <a:latin typeface="Rockwell Nova" panose="020605030202050204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2000" dirty="0">
                <a:latin typeface="Rockwell Nova" panose="02060503020205020403" pitchFamily="18" charset="0"/>
              </a:rPr>
              <a:t>Troviamo i punti di equilibrio:</a:t>
            </a:r>
          </a:p>
          <a:p>
            <a:pPr marL="342900" indent="-342900">
              <a:buFont typeface="+mj-lt"/>
              <a:buAutoNum type="arabicPeriod"/>
            </a:pPr>
            <a:endParaRPr lang="it-IT" sz="2000" dirty="0">
              <a:latin typeface="Rockwell Nova" panose="020605030202050204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Rockwell Nova" panose="02060503020205020403" pitchFamily="18" charset="0"/>
              </a:rPr>
              <a:t>-2</a:t>
            </a:r>
            <a:r>
              <a:rPr lang="it-IT" sz="2000" i="1" dirty="0">
                <a:latin typeface="Rockwell Nova" panose="02060503020205020403" pitchFamily="18" charset="0"/>
              </a:rPr>
              <a:t>V</a:t>
            </a:r>
            <a:r>
              <a:rPr lang="it-IT" sz="2000" dirty="0">
                <a:latin typeface="Rockwell Nova" panose="02060503020205020403" pitchFamily="18" charset="0"/>
              </a:rPr>
              <a:t> </a:t>
            </a:r>
            <a:r>
              <a:rPr lang="it-IT" sz="2000" baseline="30000" dirty="0">
                <a:latin typeface="Rockwell Nova" panose="02060503020205020403" pitchFamily="18" charset="0"/>
              </a:rPr>
              <a:t>*</a:t>
            </a:r>
            <a:r>
              <a:rPr lang="it-IT" sz="2000" dirty="0">
                <a:latin typeface="Rockwell Nova" panose="02060503020205020403" pitchFamily="18" charset="0"/>
              </a:rPr>
              <a:t> = -0.926 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2000" dirty="0">
              <a:latin typeface="Rockwell Nova" panose="020605030202050204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Rockwell Nova" panose="02060503020205020403" pitchFamily="18" charset="0"/>
              </a:rPr>
              <a:t>2</a:t>
            </a:r>
            <a:r>
              <a:rPr lang="it-IT" sz="2000" i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Rockwell Nova" panose="02060503020205020403" pitchFamily="18" charset="0"/>
              </a:rPr>
              <a:t>V</a:t>
            </a:r>
            <a:r>
              <a:rPr lang="it-IT" sz="2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Rockwell Nova" panose="02060503020205020403" pitchFamily="18" charset="0"/>
              </a:rPr>
              <a:t> </a:t>
            </a:r>
            <a:r>
              <a:rPr lang="it-IT" sz="2000" baseline="30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Rockwell Nova" panose="02060503020205020403" pitchFamily="18" charset="0"/>
              </a:rPr>
              <a:t>*</a:t>
            </a:r>
            <a:r>
              <a:rPr lang="it-IT" sz="2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Rockwell Nova" panose="02060503020205020403" pitchFamily="18" charset="0"/>
              </a:rPr>
              <a:t> = 0.919 V</a:t>
            </a:r>
            <a:endParaRPr lang="en-GB" sz="20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Rockwell Nova" panose="02060503020205020403" pitchFamily="18" charset="0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9F09CB3A-105B-9DC8-A696-3CA4DE02B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0101" y="1811916"/>
            <a:ext cx="5714696" cy="477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0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CCE522-92E2-34EA-F281-6AFD4A6E0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D4168DD-DA59-7AB0-810F-C08BA3413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9F44EC-B171-2EEF-1967-48D4FE27B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4B7B99-1BE6-0104-DA7D-2F6C6AA16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CF52A47-79EC-B502-2BFB-EE93B51272C2}"/>
              </a:ext>
            </a:extLst>
          </p:cNvPr>
          <p:cNvSpPr/>
          <p:nvPr/>
        </p:nvSpPr>
        <p:spPr>
          <a:xfrm>
            <a:off x="-135029" y="240067"/>
            <a:ext cx="13237028" cy="1958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a pentagono 5">
            <a:extLst>
              <a:ext uri="{FF2B5EF4-FFF2-40B4-BE49-F238E27FC236}">
                <a16:creationId xmlns:a16="http://schemas.microsoft.com/office/drawing/2014/main" id="{5C2AEF28-5783-9D44-0446-89AEAC714A6F}"/>
              </a:ext>
            </a:extLst>
          </p:cNvPr>
          <p:cNvSpPr/>
          <p:nvPr/>
        </p:nvSpPr>
        <p:spPr>
          <a:xfrm rot="10800000">
            <a:off x="3435350" y="113837"/>
            <a:ext cx="8947145" cy="848626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0C7A5D73-386F-0ECC-97B6-79C1E089CB89}"/>
              </a:ext>
            </a:extLst>
          </p:cNvPr>
          <p:cNvSpPr txBox="1">
            <a:spLocks/>
          </p:cNvSpPr>
          <p:nvPr/>
        </p:nvSpPr>
        <p:spPr>
          <a:xfrm>
            <a:off x="4038600" y="121696"/>
            <a:ext cx="8058150" cy="8329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latin typeface="Rockwell Nova" panose="02060503020205020403" pitchFamily="18" charset="0"/>
              </a:rPr>
              <a:t>Misura della frequenza di risonanza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DB963FB-387B-8E13-65AE-6FD0F1A2C584}"/>
              </a:ext>
            </a:extLst>
          </p:cNvPr>
          <p:cNvSpPr/>
          <p:nvPr/>
        </p:nvSpPr>
        <p:spPr>
          <a:xfrm>
            <a:off x="-63501" y="3536950"/>
            <a:ext cx="12445995" cy="2406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88C1D98-8635-7626-8D70-F16E7785A2C7}"/>
                  </a:ext>
                </a:extLst>
              </p:cNvPr>
              <p:cNvSpPr txBox="1"/>
              <p:nvPr/>
            </p:nvSpPr>
            <p:spPr>
              <a:xfrm>
                <a:off x="537028" y="1492350"/>
                <a:ext cx="11117943" cy="4996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Rockwell Nova" panose="02060503020205020403" pitchFamily="18" charset="0"/>
                  </a:rPr>
                  <a:t>Se la forzante ha </a:t>
                </a:r>
                <a:r>
                  <a:rPr lang="it-IT" sz="2000" b="1" dirty="0">
                    <a:latin typeface="Rockwell Nova" panose="02060503020205020403" pitchFamily="18" charset="0"/>
                  </a:rPr>
                  <a:t>ampiezza bassa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2000" b="1" dirty="0">
                  <a:latin typeface="Rockwell Nova" panose="020605030202050204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b="1" dirty="0" err="1">
                    <a:latin typeface="Rockwell Nova" panose="02060503020205020403" pitchFamily="18" charset="0"/>
                  </a:rPr>
                  <a:t>Spazzata</a:t>
                </a:r>
                <a:r>
                  <a:rPr lang="en-GB" sz="2000" b="1" dirty="0">
                    <a:latin typeface="Rockwell Nova" panose="02060503020205020403" pitchFamily="18" charset="0"/>
                  </a:rPr>
                  <a:t> </a:t>
                </a:r>
                <a:r>
                  <a:rPr lang="en-GB" sz="2000" b="1" dirty="0" err="1">
                    <a:latin typeface="Rockwell Nova" panose="02060503020205020403" pitchFamily="18" charset="0"/>
                  </a:rPr>
                  <a:t>sulle</a:t>
                </a:r>
                <a:r>
                  <a:rPr lang="en-GB" sz="2000" b="1" dirty="0">
                    <a:latin typeface="Rockwell Nova" panose="02060503020205020403" pitchFamily="18" charset="0"/>
                  </a:rPr>
                  <a:t> </a:t>
                </a:r>
                <a:r>
                  <a:rPr lang="en-GB" sz="2000" b="1" dirty="0" err="1">
                    <a:latin typeface="Rockwell Nova" panose="02060503020205020403" pitchFamily="18" charset="0"/>
                  </a:rPr>
                  <a:t>frequenze</a:t>
                </a:r>
                <a:r>
                  <a:rPr lang="en-GB" sz="2000" b="1" dirty="0">
                    <a:latin typeface="Rockwell Nova" panose="02060503020205020403" pitchFamily="18" charset="0"/>
                  </a:rPr>
                  <a:t> </a:t>
                </a:r>
              </a:p>
              <a:p>
                <a:r>
                  <a:rPr lang="en-GB" sz="2000" b="1" dirty="0">
                    <a:latin typeface="Rockwell Nova" panose="02060503020205020403" pitchFamily="18" charset="0"/>
                  </a:rPr>
                  <a:t>	</a:t>
                </a:r>
                <a:r>
                  <a:rPr lang="en-GB" sz="2000" dirty="0">
                    <a:latin typeface="Rockwell Nova" panose="02060503020205020403" pitchFamily="18" charset="0"/>
                  </a:rPr>
                  <a:t>con </a:t>
                </a:r>
                <a:r>
                  <a:rPr lang="en-GB" sz="2000" dirty="0" err="1">
                    <a:latin typeface="Rockwell Nova" panose="02060503020205020403" pitchFamily="18" charset="0"/>
                  </a:rPr>
                  <a:t>forzante</a:t>
                </a:r>
                <a:r>
                  <a:rPr lang="en-GB" sz="2000" dirty="0">
                    <a:latin typeface="Rockwell Nova" panose="02060503020205020403" pitchFamily="18" charset="0"/>
                  </a:rPr>
                  <a:t> di 0.2 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2000" dirty="0">
                  <a:latin typeface="Rockwell Nova" panose="02060503020205020403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Rockwell Nova" panose="02060503020205020403" pitchFamily="18" charset="0"/>
                  </a:rPr>
                  <a:t>2 </a:t>
                </a:r>
                <a:r>
                  <a:rPr lang="it-IT" sz="2000" b="1" dirty="0" err="1">
                    <a:latin typeface="Rockwell Nova" panose="02060503020205020403" pitchFamily="18" charset="0"/>
                  </a:rPr>
                  <a:t>fit</a:t>
                </a:r>
                <a:r>
                  <a:rPr lang="it-IT" sz="2000" b="1" dirty="0">
                    <a:latin typeface="Rockwell Nova" panose="02060503020205020403" pitchFamily="18" charset="0"/>
                  </a:rPr>
                  <a:t> sul guadagno </a:t>
                </a:r>
                <a:r>
                  <a:rPr lang="it-IT" sz="2000" dirty="0">
                    <a:latin typeface="Rockwell Nova" panose="02060503020205020403" pitchFamily="18" charset="0"/>
                  </a:rPr>
                  <a:t>(a </a:t>
                </a:r>
                <a:r>
                  <a:rPr lang="it-IT" sz="2000" i="1" dirty="0">
                    <a:latin typeface="Rockwell Nova" panose="02060503020205020403" pitchFamily="18" charset="0"/>
                  </a:rPr>
                  <a:t>±</a:t>
                </a:r>
                <a:r>
                  <a:rPr lang="it-IT" sz="2000" dirty="0">
                    <a:latin typeface="Rockwell Nova" panose="02060503020205020403" pitchFamily="18" charset="0"/>
                  </a:rPr>
                  <a:t>2</a:t>
                </a:r>
                <a:r>
                  <a:rPr lang="it-IT" sz="2000" i="1" dirty="0">
                    <a:latin typeface="Rockwell Nova" panose="02060503020205020403" pitchFamily="18" charset="0"/>
                  </a:rPr>
                  <a:t>V </a:t>
                </a:r>
                <a:r>
                  <a:rPr lang="it-IT" sz="2000" baseline="30000" dirty="0">
                    <a:latin typeface="Rockwell Nova" panose="02060503020205020403" pitchFamily="18" charset="0"/>
                  </a:rPr>
                  <a:t>*</a:t>
                </a:r>
                <a:r>
                  <a:rPr lang="it-IT" sz="2000" dirty="0">
                    <a:latin typeface="Rockwell Nova" panose="02060503020205020403" pitchFamily="18" charset="0"/>
                  </a:rPr>
                  <a:t>):</a:t>
                </a:r>
              </a:p>
              <a:p>
                <a:endParaRPr lang="it-IT" sz="2000" dirty="0">
                  <a:latin typeface="Rockwell Nova" panose="02060503020205020403" pitchFamily="18" charset="0"/>
                </a:endParaRPr>
              </a:p>
              <a:p>
                <a:pPr algn="ctr"/>
                <a:r>
                  <a:rPr lang="it-IT" sz="2400" b="0" dirty="0"/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[1−</m:t>
                                </m:r>
                                <m:sSup>
                                  <m:sSup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sSub>
                                      <m:sSubPr>
                                        <m:ctrlP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it-IT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sup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𝜋𝜏</m:t>
                                </m:r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𝑜𝑓𝑓𝑠</m:t>
                    </m:r>
                  </m:oMath>
                </a14:m>
                <a:endParaRPr lang="en-GB" sz="2400" dirty="0">
                  <a:latin typeface="Rockwell Nova" panose="02060503020205020403" pitchFamily="18" charset="0"/>
                </a:endParaRPr>
              </a:p>
              <a:p>
                <a:endParaRPr lang="en-GB" sz="2000" dirty="0">
                  <a:latin typeface="Rockwell Nova" panose="02060503020205020403" pitchFamily="18" charset="0"/>
                </a:endParaRPr>
              </a:p>
              <a:p>
                <a:pPr algn="ctr"/>
                <a:r>
                  <a:rPr lang="en-GB" sz="2000" dirty="0">
                    <a:latin typeface="Rockwell Nova" panose="02060503020205020403" pitchFamily="18" charset="0"/>
                  </a:rPr>
                  <a:t>dove: </a:t>
                </a:r>
              </a:p>
              <a:p>
                <a:endParaRPr lang="it-IT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GB" sz="2400" dirty="0">
                    <a:latin typeface="Rockwell Nova" panose="02060503020205020403" pitchFamily="18" charset="0"/>
                  </a:rPr>
                  <a:t> 		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2400" dirty="0">
                    <a:latin typeface="Rockwell Nova" panose="02060503020205020403" pitchFamily="18" charset="0"/>
                  </a:rPr>
                  <a:t> </a:t>
                </a:r>
              </a:p>
              <a:p>
                <a:pPr algn="ctr"/>
                <a:endParaRPr lang="en-GB" sz="2400" dirty="0">
                  <a:latin typeface="Rockwell Nova" panose="02060503020205020403" pitchFamily="18" charset="0"/>
                </a:endParaRPr>
              </a:p>
              <a:p>
                <a:endParaRPr lang="en-GB" sz="2000" dirty="0">
                  <a:latin typeface="Rockwell Nova" panose="02060503020205020403" pitchFamily="18" charset="0"/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88C1D98-8635-7626-8D70-F16E7785A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28" y="1492350"/>
                <a:ext cx="11117943" cy="4996561"/>
              </a:xfrm>
              <a:prstGeom prst="rect">
                <a:avLst/>
              </a:prstGeom>
              <a:blipFill>
                <a:blip r:embed="rId2"/>
                <a:stretch>
                  <a:fillRect l="-493" t="-7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DA1AD8E-15AD-0E48-314D-66C0A913FEE5}"/>
              </a:ext>
            </a:extLst>
          </p:cNvPr>
          <p:cNvSpPr txBox="1"/>
          <p:nvPr/>
        </p:nvSpPr>
        <p:spPr>
          <a:xfrm>
            <a:off x="7462779" y="1491923"/>
            <a:ext cx="4058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Rockwell Nova" panose="02060503020205020403" pitchFamily="18" charset="0"/>
              </a:rPr>
              <a:t>oscillatore armonico forzato </a:t>
            </a:r>
            <a:r>
              <a:rPr lang="it-IT" sz="2000" dirty="0">
                <a:latin typeface="Rockwell Nova" panose="02060503020205020403" pitchFamily="18" charset="0"/>
              </a:rPr>
              <a:t>attorno a uno dei due minimi.</a:t>
            </a:r>
            <a:endParaRPr lang="en-GB" sz="2000" dirty="0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AF6F6171-A26D-6B01-DE69-5062CB508314}"/>
              </a:ext>
            </a:extLst>
          </p:cNvPr>
          <p:cNvSpPr/>
          <p:nvPr/>
        </p:nvSpPr>
        <p:spPr>
          <a:xfrm>
            <a:off x="5725599" y="1665941"/>
            <a:ext cx="1200152" cy="144054"/>
          </a:xfrm>
          <a:prstGeom prst="rightArrow">
            <a:avLst>
              <a:gd name="adj1" fmla="val 50000"/>
              <a:gd name="adj2" fmla="val 15028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145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BC2829-8FA4-E3BD-97B5-7775B9D73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F4E891B-2A87-9473-0A1D-1E649FA2A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747BD3-A44A-216B-3C49-4A7A884F9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3BB7AD-E967-8F4E-F546-E982A9575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0F5E0A4-6C0A-EDDE-0BE3-0285B6A41A80}"/>
              </a:ext>
            </a:extLst>
          </p:cNvPr>
          <p:cNvSpPr/>
          <p:nvPr/>
        </p:nvSpPr>
        <p:spPr>
          <a:xfrm>
            <a:off x="-135029" y="240067"/>
            <a:ext cx="13237028" cy="1958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a pentagono 5">
            <a:extLst>
              <a:ext uri="{FF2B5EF4-FFF2-40B4-BE49-F238E27FC236}">
                <a16:creationId xmlns:a16="http://schemas.microsoft.com/office/drawing/2014/main" id="{E6500162-6739-B465-46F6-74AFCA6F0751}"/>
              </a:ext>
            </a:extLst>
          </p:cNvPr>
          <p:cNvSpPr/>
          <p:nvPr/>
        </p:nvSpPr>
        <p:spPr>
          <a:xfrm rot="10800000">
            <a:off x="3435350" y="113837"/>
            <a:ext cx="8947145" cy="848626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C0A67E68-721F-4667-3999-A13E22DBF225}"/>
              </a:ext>
            </a:extLst>
          </p:cNvPr>
          <p:cNvSpPr txBox="1">
            <a:spLocks/>
          </p:cNvSpPr>
          <p:nvPr/>
        </p:nvSpPr>
        <p:spPr>
          <a:xfrm>
            <a:off x="4038600" y="121696"/>
            <a:ext cx="8058150" cy="8329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latin typeface="Rockwell Nova" panose="02060503020205020403" pitchFamily="18" charset="0"/>
              </a:rPr>
              <a:t>Misura della frequenza di risonanza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12749AE-4A47-6783-BCE7-FD8B494459D6}"/>
              </a:ext>
            </a:extLst>
          </p:cNvPr>
          <p:cNvSpPr txBox="1"/>
          <p:nvPr/>
        </p:nvSpPr>
        <p:spPr>
          <a:xfrm>
            <a:off x="7474857" y="6424845"/>
            <a:ext cx="4347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b="1" dirty="0">
                <a:solidFill>
                  <a:schemeClr val="bg1"/>
                </a:solidFill>
                <a:latin typeface="Rockwell Nova" panose="02060503020205020403" pitchFamily="18" charset="0"/>
              </a:rPr>
              <a:t>Risultati del </a:t>
            </a:r>
            <a:r>
              <a:rPr lang="it-IT" sz="2400" b="1" dirty="0" err="1">
                <a:solidFill>
                  <a:schemeClr val="bg1"/>
                </a:solidFill>
                <a:latin typeface="Rockwell Nova" panose="02060503020205020403" pitchFamily="18" charset="0"/>
              </a:rPr>
              <a:t>fit</a:t>
            </a:r>
            <a:endParaRPr lang="en-GB" sz="2400" b="1" dirty="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629C4C05-18EA-BF63-D7FE-4FE4A8DF6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44" y="1097971"/>
            <a:ext cx="6084550" cy="5103962"/>
          </a:xfrm>
          <a:prstGeom prst="rect">
            <a:avLst/>
          </a:prstGeom>
        </p:spPr>
      </p:pic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EF2CF73D-555A-445B-8640-AC4544003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977346"/>
              </p:ext>
            </p:extLst>
          </p:nvPr>
        </p:nvGraphicFramePr>
        <p:xfrm>
          <a:off x="6383989" y="1640114"/>
          <a:ext cx="5584371" cy="3868721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244601">
                  <a:extLst>
                    <a:ext uri="{9D8B030D-6E8A-4147-A177-3AD203B41FA5}">
                      <a16:colId xmlns:a16="http://schemas.microsoft.com/office/drawing/2014/main" val="952465351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103722345"/>
                    </a:ext>
                  </a:extLst>
                </a:gridCol>
                <a:gridCol w="2764970">
                  <a:extLst>
                    <a:ext uri="{9D8B030D-6E8A-4147-A177-3AD203B41FA5}">
                      <a16:colId xmlns:a16="http://schemas.microsoft.com/office/drawing/2014/main" val="2891793624"/>
                    </a:ext>
                  </a:extLst>
                </a:gridCol>
              </a:tblGrid>
              <a:tr h="678162">
                <a:tc>
                  <a:txBody>
                    <a:bodyPr/>
                    <a:lstStyle/>
                    <a:p>
                      <a:pPr algn="ctr"/>
                      <a:endParaRPr lang="en-GB" b="1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Rockwell Nova" panose="02060503020205020403" pitchFamily="18" charset="0"/>
                        </a:rPr>
                        <a:t>Valori attesi</a:t>
                      </a:r>
                      <a:endParaRPr lang="en-GB" b="1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>
                          <a:latin typeface="Rockwell Nova" panose="02060503020205020403" pitchFamily="18" charset="0"/>
                        </a:rPr>
                        <a:t>Fit</a:t>
                      </a:r>
                      <a:r>
                        <a:rPr lang="it-IT" b="1" dirty="0">
                          <a:latin typeface="Rockwell Nova" panose="02060503020205020403" pitchFamily="18" charset="0"/>
                        </a:rPr>
                        <a:t> su</a:t>
                      </a:r>
                    </a:p>
                    <a:p>
                      <a:pPr algn="ctr"/>
                      <a:r>
                        <a:rPr lang="it-IT" b="1" dirty="0">
                          <a:latin typeface="Rockwell Nova" panose="02060503020205020403" pitchFamily="18" charset="0"/>
                        </a:rPr>
                        <a:t>-2</a:t>
                      </a:r>
                      <a:r>
                        <a:rPr lang="it-IT" b="1" i="1" dirty="0">
                          <a:latin typeface="Rockwell Nova" panose="02060503020205020403" pitchFamily="18" charset="0"/>
                        </a:rPr>
                        <a:t>V </a:t>
                      </a:r>
                      <a:r>
                        <a:rPr lang="it-IT" b="1" baseline="30000" dirty="0">
                          <a:latin typeface="Rockwell Nova" panose="02060503020205020403" pitchFamily="18" charset="0"/>
                        </a:rPr>
                        <a:t>*</a:t>
                      </a:r>
                      <a:endParaRPr lang="en-GB" b="1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730713"/>
                  </a:ext>
                </a:extLst>
              </a:tr>
              <a:tr h="678162">
                <a:tc>
                  <a:txBody>
                    <a:bodyPr/>
                    <a:lstStyle/>
                    <a:p>
                      <a:pPr algn="ctr"/>
                      <a:r>
                        <a:rPr lang="it-IT" b="1" i="1" baseline="0" dirty="0">
                          <a:latin typeface="Rockwell Nova" panose="02060503020205020403" pitchFamily="18" charset="0"/>
                        </a:rPr>
                        <a:t>f</a:t>
                      </a:r>
                      <a:r>
                        <a:rPr lang="it-IT" b="1" i="0" baseline="-25000" dirty="0">
                          <a:latin typeface="Rockwell Nova" panose="02060503020205020403" pitchFamily="18" charset="0"/>
                        </a:rPr>
                        <a:t>0</a:t>
                      </a:r>
                      <a:r>
                        <a:rPr lang="it-IT" b="1" i="0" baseline="0" dirty="0">
                          <a:latin typeface="Rockwell Nova" panose="02060503020205020403" pitchFamily="18" charset="0"/>
                        </a:rPr>
                        <a:t> [Hz]</a:t>
                      </a:r>
                      <a:endParaRPr lang="en-GB" b="1" i="0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Rockwell Nova" panose="02060503020205020403" pitchFamily="18" charset="0"/>
                        </a:rPr>
                        <a:t>7.341·10</a:t>
                      </a:r>
                      <a:r>
                        <a:rPr lang="it-IT" baseline="30000" dirty="0">
                          <a:latin typeface="Rockwell Nova" panose="02060503020205020403" pitchFamily="18" charset="0"/>
                        </a:rPr>
                        <a:t>3</a:t>
                      </a:r>
                      <a:endParaRPr lang="en-GB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Rockwell Nova" panose="02060503020205020403" pitchFamily="18" charset="0"/>
                        </a:rPr>
                        <a:t>7.082·10</a:t>
                      </a:r>
                      <a:r>
                        <a:rPr lang="it-IT" baseline="30000" dirty="0">
                          <a:latin typeface="Rockwell Nova" panose="02060503020205020403" pitchFamily="18" charset="0"/>
                        </a:rPr>
                        <a:t>3</a:t>
                      </a:r>
                      <a:r>
                        <a:rPr lang="it-IT" dirty="0">
                          <a:latin typeface="Rockwell Nova" panose="02060503020205020403" pitchFamily="18" charset="0"/>
                        </a:rPr>
                        <a:t>  3·10</a:t>
                      </a:r>
                      <a:r>
                        <a:rPr lang="it-IT" baseline="30000" dirty="0">
                          <a:latin typeface="Rockwell Nova" panose="02060503020205020403" pitchFamily="18" charset="0"/>
                        </a:rPr>
                        <a:t>-8</a:t>
                      </a:r>
                      <a:endParaRPr lang="en-GB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663273"/>
                  </a:ext>
                </a:extLst>
              </a:tr>
              <a:tr h="678162">
                <a:tc>
                  <a:txBody>
                    <a:bodyPr/>
                    <a:lstStyle/>
                    <a:p>
                      <a:pPr algn="ctr"/>
                      <a:r>
                        <a:rPr lang="el-GR" b="1" i="1" dirty="0">
                          <a:latin typeface="Rockwell Nova" panose="02060503020205020403" pitchFamily="18" charset="0"/>
                        </a:rPr>
                        <a:t>Τ</a:t>
                      </a:r>
                      <a:r>
                        <a:rPr lang="it-IT" b="1" i="1" dirty="0">
                          <a:latin typeface="Rockwell Nova" panose="02060503020205020403" pitchFamily="18" charset="0"/>
                        </a:rPr>
                        <a:t> </a:t>
                      </a:r>
                      <a:r>
                        <a:rPr lang="it-IT" b="1" i="0" dirty="0">
                          <a:latin typeface="Rockwell Nova" panose="02060503020205020403" pitchFamily="18" charset="0"/>
                        </a:rPr>
                        <a:t>[s]</a:t>
                      </a:r>
                      <a:endParaRPr lang="en-GB" b="1" i="0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Rockwell Nova" panose="02060503020205020403" pitchFamily="18" charset="0"/>
                        </a:rPr>
                        <a:t>1.78 ·10</a:t>
                      </a:r>
                      <a:r>
                        <a:rPr lang="it-IT" baseline="30000" dirty="0">
                          <a:latin typeface="Rockwell Nova" panose="02060503020205020403" pitchFamily="18" charset="0"/>
                        </a:rPr>
                        <a:t>-5</a:t>
                      </a:r>
                      <a:endParaRPr lang="en-GB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Rockwell Nova" panose="02060503020205020403" pitchFamily="18" charset="0"/>
                        </a:rPr>
                        <a:t>(1.632 </a:t>
                      </a:r>
                      <a:r>
                        <a:rPr lang="it-IT" dirty="0">
                          <a:latin typeface="Rockwell Nova" panose="02060503020205020403" pitchFamily="18" charset="0"/>
                        </a:rPr>
                        <a:t>± 0.001) ·10</a:t>
                      </a:r>
                      <a:r>
                        <a:rPr lang="it-IT" baseline="30000" dirty="0">
                          <a:latin typeface="Rockwell Nova" panose="02060503020205020403" pitchFamily="18" charset="0"/>
                        </a:rPr>
                        <a:t>-5</a:t>
                      </a:r>
                      <a:r>
                        <a:rPr lang="it-IT" dirty="0">
                          <a:latin typeface="Rockwell Nova" panose="02060503020205020403" pitchFamily="18" charset="0"/>
                        </a:rPr>
                        <a:t> </a:t>
                      </a:r>
                      <a:endParaRPr lang="en-GB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674380"/>
                  </a:ext>
                </a:extLst>
              </a:tr>
              <a:tr h="678162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>
                          <a:latin typeface="Rockwell Nova" panose="02060503020205020403" pitchFamily="18" charset="0"/>
                        </a:rPr>
                        <a:t>A</a:t>
                      </a:r>
                      <a:endParaRPr lang="en-GB" b="1" i="1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Rockwell Nova" panose="02060503020205020403" pitchFamily="18" charset="0"/>
                        </a:rPr>
                        <a:t>1</a:t>
                      </a:r>
                      <a:endParaRPr lang="en-GB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Rockwell Nova" panose="02060503020205020403" pitchFamily="18" charset="0"/>
                        </a:rPr>
                        <a:t>1.1311 </a:t>
                      </a:r>
                      <a:r>
                        <a:rPr lang="it-IT" dirty="0">
                          <a:latin typeface="Rockwell Nova" panose="02060503020205020403" pitchFamily="18" charset="0"/>
                        </a:rPr>
                        <a:t>± </a:t>
                      </a:r>
                      <a:r>
                        <a:rPr lang="en-GB" dirty="0">
                          <a:latin typeface="Rockwell Nova" panose="02060503020205020403" pitchFamily="18" charset="0"/>
                        </a:rPr>
                        <a:t>0.0002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632118"/>
                  </a:ext>
                </a:extLst>
              </a:tr>
              <a:tr h="489124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 err="1">
                          <a:latin typeface="Rockwell Nova" panose="02060503020205020403" pitchFamily="18" charset="0"/>
                        </a:rPr>
                        <a:t>offs</a:t>
                      </a:r>
                      <a:endParaRPr lang="en-GB" b="1" i="1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Rockwell Nova" panose="02060503020205020403" pitchFamily="18" charset="0"/>
                        </a:rPr>
                        <a:t>0</a:t>
                      </a:r>
                      <a:endParaRPr lang="en-GB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Rockwell Nova" panose="02060503020205020403" pitchFamily="18" charset="0"/>
                        </a:rPr>
                        <a:t>(-1.77 </a:t>
                      </a:r>
                      <a:r>
                        <a:rPr lang="it-IT" dirty="0">
                          <a:latin typeface="Rockwell Nova" panose="02060503020205020403" pitchFamily="18" charset="0"/>
                        </a:rPr>
                        <a:t>± </a:t>
                      </a:r>
                      <a:r>
                        <a:rPr lang="en-GB" dirty="0">
                          <a:latin typeface="Rockwell Nova" panose="02060503020205020403" pitchFamily="18" charset="0"/>
                        </a:rPr>
                        <a:t>1.64)</a:t>
                      </a:r>
                      <a:r>
                        <a:rPr lang="it-IT" dirty="0">
                          <a:latin typeface="Rockwell Nova" panose="02060503020205020403" pitchFamily="18" charset="0"/>
                        </a:rPr>
                        <a:t> ·10</a:t>
                      </a:r>
                      <a:r>
                        <a:rPr lang="it-IT" baseline="30000" dirty="0">
                          <a:latin typeface="Rockwell Nova" panose="02060503020205020403" pitchFamily="18" charset="0"/>
                        </a:rPr>
                        <a:t>-4</a:t>
                      </a:r>
                      <a:endParaRPr lang="en-GB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831990"/>
                  </a:ext>
                </a:extLst>
              </a:tr>
              <a:tr h="666949">
                <a:tc>
                  <a:txBody>
                    <a:bodyPr/>
                    <a:lstStyle/>
                    <a:p>
                      <a:pPr algn="ctr"/>
                      <a:r>
                        <a:rPr lang="el-GR" b="1" i="1" dirty="0">
                          <a:latin typeface="Rockwell Nova" panose="02060503020205020403" pitchFamily="18" charset="0"/>
                        </a:rPr>
                        <a:t>χ</a:t>
                      </a:r>
                      <a:r>
                        <a:rPr lang="it-IT" b="1" i="0" baseline="30000" dirty="0">
                          <a:latin typeface="Rockwell Nova" panose="02060503020205020403" pitchFamily="18" charset="0"/>
                        </a:rPr>
                        <a:t>2</a:t>
                      </a:r>
                      <a:r>
                        <a:rPr lang="it-IT" b="1" i="0" baseline="-25000" dirty="0">
                          <a:latin typeface="Rockwell Nova" panose="02060503020205020403" pitchFamily="18" charset="0"/>
                        </a:rPr>
                        <a:t>rid</a:t>
                      </a:r>
                      <a:endParaRPr lang="en-GB" b="1" i="0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Rockwell Nova" panose="02060503020205020403" pitchFamily="18" charset="0"/>
                        </a:rPr>
                        <a:t>4.1</a:t>
                      </a:r>
                      <a:endParaRPr lang="en-GB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189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708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F0EC29-10EC-0EE6-77F3-E71BF9CC4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8927C4D-63DE-A964-2C71-0C3829B62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9BA6BC-6A67-86EC-17C0-8D0297130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719A22-C744-7AD1-0BCD-1FF1DFB4D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1FE1E59-93FD-C132-2F89-1B1C83D3324E}"/>
              </a:ext>
            </a:extLst>
          </p:cNvPr>
          <p:cNvSpPr/>
          <p:nvPr/>
        </p:nvSpPr>
        <p:spPr>
          <a:xfrm>
            <a:off x="-135029" y="240067"/>
            <a:ext cx="13237028" cy="1958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a pentagono 5">
            <a:extLst>
              <a:ext uri="{FF2B5EF4-FFF2-40B4-BE49-F238E27FC236}">
                <a16:creationId xmlns:a16="http://schemas.microsoft.com/office/drawing/2014/main" id="{98FD0EE4-0C76-6ED8-8B23-AC6155002699}"/>
              </a:ext>
            </a:extLst>
          </p:cNvPr>
          <p:cNvSpPr/>
          <p:nvPr/>
        </p:nvSpPr>
        <p:spPr>
          <a:xfrm rot="10800000">
            <a:off x="3435350" y="113837"/>
            <a:ext cx="8947145" cy="848626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ECB96D3-DE56-2507-BF0A-B80E09BB835B}"/>
              </a:ext>
            </a:extLst>
          </p:cNvPr>
          <p:cNvSpPr txBox="1">
            <a:spLocks/>
          </p:cNvSpPr>
          <p:nvPr/>
        </p:nvSpPr>
        <p:spPr>
          <a:xfrm>
            <a:off x="4038600" y="121696"/>
            <a:ext cx="8058150" cy="8329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latin typeface="Rockwell Nova" panose="02060503020205020403" pitchFamily="18" charset="0"/>
              </a:rPr>
              <a:t>Misura della frequenza di risonanza</a:t>
            </a:r>
          </a:p>
        </p:txBody>
      </p:sp>
      <p:graphicFrame>
        <p:nvGraphicFramePr>
          <p:cNvPr id="17" name="Tabella 16">
            <a:extLst>
              <a:ext uri="{FF2B5EF4-FFF2-40B4-BE49-F238E27FC236}">
                <a16:creationId xmlns:a16="http://schemas.microsoft.com/office/drawing/2014/main" id="{8AEF9FDF-9154-72A5-5F70-B8A40D0D4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627140"/>
              </p:ext>
            </p:extLst>
          </p:nvPr>
        </p:nvGraphicFramePr>
        <p:xfrm>
          <a:off x="6383989" y="1640114"/>
          <a:ext cx="5584371" cy="3868721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244601">
                  <a:extLst>
                    <a:ext uri="{9D8B030D-6E8A-4147-A177-3AD203B41FA5}">
                      <a16:colId xmlns:a16="http://schemas.microsoft.com/office/drawing/2014/main" val="952465351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103722345"/>
                    </a:ext>
                  </a:extLst>
                </a:gridCol>
                <a:gridCol w="2764970">
                  <a:extLst>
                    <a:ext uri="{9D8B030D-6E8A-4147-A177-3AD203B41FA5}">
                      <a16:colId xmlns:a16="http://schemas.microsoft.com/office/drawing/2014/main" val="2891793624"/>
                    </a:ext>
                  </a:extLst>
                </a:gridCol>
              </a:tblGrid>
              <a:tr h="678162">
                <a:tc>
                  <a:txBody>
                    <a:bodyPr/>
                    <a:lstStyle/>
                    <a:p>
                      <a:pPr algn="ctr"/>
                      <a:endParaRPr lang="en-GB" b="1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latin typeface="Rockwell Nova" panose="02060503020205020403" pitchFamily="18" charset="0"/>
                        </a:rPr>
                        <a:t>Valori attesi</a:t>
                      </a:r>
                      <a:endParaRPr lang="en-GB" b="1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>
                          <a:latin typeface="Rockwell Nova" panose="02060503020205020403" pitchFamily="18" charset="0"/>
                        </a:rPr>
                        <a:t>Fit</a:t>
                      </a:r>
                      <a:r>
                        <a:rPr lang="it-IT" b="1" dirty="0">
                          <a:latin typeface="Rockwell Nova" panose="02060503020205020403" pitchFamily="18" charset="0"/>
                        </a:rPr>
                        <a:t> su</a:t>
                      </a:r>
                    </a:p>
                    <a:p>
                      <a:pPr algn="ctr"/>
                      <a:r>
                        <a:rPr lang="it-IT" b="1" dirty="0">
                          <a:latin typeface="Rockwell Nova" panose="02060503020205020403" pitchFamily="18" charset="0"/>
                        </a:rPr>
                        <a:t>+2</a:t>
                      </a:r>
                      <a:r>
                        <a:rPr lang="it-IT" b="1" i="1" dirty="0">
                          <a:latin typeface="Rockwell Nova" panose="02060503020205020403" pitchFamily="18" charset="0"/>
                        </a:rPr>
                        <a:t>V </a:t>
                      </a:r>
                      <a:r>
                        <a:rPr lang="it-IT" b="1" baseline="30000" dirty="0">
                          <a:latin typeface="Rockwell Nova" panose="02060503020205020403" pitchFamily="18" charset="0"/>
                        </a:rPr>
                        <a:t>*</a:t>
                      </a:r>
                      <a:endParaRPr lang="en-GB" b="1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730713"/>
                  </a:ext>
                </a:extLst>
              </a:tr>
              <a:tr h="678162">
                <a:tc>
                  <a:txBody>
                    <a:bodyPr/>
                    <a:lstStyle/>
                    <a:p>
                      <a:pPr algn="ctr"/>
                      <a:r>
                        <a:rPr lang="it-IT" b="1" i="1" baseline="0" dirty="0">
                          <a:latin typeface="Rockwell Nova" panose="02060503020205020403" pitchFamily="18" charset="0"/>
                        </a:rPr>
                        <a:t>f</a:t>
                      </a:r>
                      <a:r>
                        <a:rPr lang="it-IT" b="1" i="0" baseline="-25000" dirty="0">
                          <a:latin typeface="Rockwell Nova" panose="02060503020205020403" pitchFamily="18" charset="0"/>
                        </a:rPr>
                        <a:t>0</a:t>
                      </a:r>
                      <a:r>
                        <a:rPr lang="it-IT" b="1" i="0" baseline="0" dirty="0">
                          <a:latin typeface="Rockwell Nova" panose="02060503020205020403" pitchFamily="18" charset="0"/>
                        </a:rPr>
                        <a:t> [Hz]</a:t>
                      </a:r>
                      <a:endParaRPr lang="en-GB" b="1" i="0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Rockwell Nova" panose="02060503020205020403" pitchFamily="18" charset="0"/>
                        </a:rPr>
                        <a:t>7.341·10</a:t>
                      </a:r>
                      <a:r>
                        <a:rPr lang="it-IT" baseline="30000" dirty="0">
                          <a:latin typeface="Rockwell Nova" panose="02060503020205020403" pitchFamily="18" charset="0"/>
                        </a:rPr>
                        <a:t>3</a:t>
                      </a:r>
                      <a:endParaRPr lang="en-GB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Rockwell Nova" panose="02060503020205020403" pitchFamily="18" charset="0"/>
                        </a:rPr>
                        <a:t>7.067·10</a:t>
                      </a:r>
                      <a:r>
                        <a:rPr lang="it-IT" baseline="30000" dirty="0">
                          <a:latin typeface="Rockwell Nova" panose="02060503020205020403" pitchFamily="18" charset="0"/>
                        </a:rPr>
                        <a:t>3</a:t>
                      </a:r>
                      <a:r>
                        <a:rPr lang="it-IT" dirty="0">
                          <a:latin typeface="Rockwell Nova" panose="02060503020205020403" pitchFamily="18" charset="0"/>
                        </a:rPr>
                        <a:t> ± 5·10</a:t>
                      </a:r>
                      <a:r>
                        <a:rPr lang="it-IT" baseline="30000" dirty="0">
                          <a:latin typeface="Rockwell Nova" panose="02060503020205020403" pitchFamily="18" charset="0"/>
                        </a:rPr>
                        <a:t>-8</a:t>
                      </a:r>
                      <a:endParaRPr lang="en-GB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663273"/>
                  </a:ext>
                </a:extLst>
              </a:tr>
              <a:tr h="678162">
                <a:tc>
                  <a:txBody>
                    <a:bodyPr/>
                    <a:lstStyle/>
                    <a:p>
                      <a:pPr algn="ctr"/>
                      <a:r>
                        <a:rPr lang="el-GR" b="1" i="1" dirty="0">
                          <a:latin typeface="Rockwell Nova" panose="02060503020205020403" pitchFamily="18" charset="0"/>
                        </a:rPr>
                        <a:t>Τ</a:t>
                      </a:r>
                      <a:r>
                        <a:rPr lang="it-IT" b="1" i="1" dirty="0">
                          <a:latin typeface="Rockwell Nova" panose="02060503020205020403" pitchFamily="18" charset="0"/>
                        </a:rPr>
                        <a:t> </a:t>
                      </a:r>
                      <a:r>
                        <a:rPr lang="it-IT" b="1" i="0" dirty="0">
                          <a:latin typeface="Rockwell Nova" panose="02060503020205020403" pitchFamily="18" charset="0"/>
                        </a:rPr>
                        <a:t>[s]</a:t>
                      </a:r>
                      <a:endParaRPr lang="en-GB" b="1" i="0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Rockwell Nova" panose="02060503020205020403" pitchFamily="18" charset="0"/>
                        </a:rPr>
                        <a:t>1.78 ·10</a:t>
                      </a:r>
                      <a:r>
                        <a:rPr lang="it-IT" baseline="30000" dirty="0">
                          <a:latin typeface="Rockwell Nova" panose="02060503020205020403" pitchFamily="18" charset="0"/>
                        </a:rPr>
                        <a:t>-5</a:t>
                      </a:r>
                      <a:endParaRPr lang="en-GB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Rockwell Nova" panose="02060503020205020403" pitchFamily="18" charset="0"/>
                        </a:rPr>
                        <a:t>(1.641 </a:t>
                      </a:r>
                      <a:r>
                        <a:rPr lang="it-IT" dirty="0">
                          <a:latin typeface="Rockwell Nova" panose="02060503020205020403" pitchFamily="18" charset="0"/>
                        </a:rPr>
                        <a:t>± 0.001) ·10</a:t>
                      </a:r>
                      <a:r>
                        <a:rPr lang="it-IT" baseline="30000" dirty="0">
                          <a:latin typeface="Rockwell Nova" panose="02060503020205020403" pitchFamily="18" charset="0"/>
                        </a:rPr>
                        <a:t>-5</a:t>
                      </a:r>
                      <a:r>
                        <a:rPr lang="it-IT" dirty="0">
                          <a:latin typeface="Rockwell Nova" panose="02060503020205020403" pitchFamily="18" charset="0"/>
                        </a:rPr>
                        <a:t> </a:t>
                      </a:r>
                      <a:endParaRPr lang="en-GB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674380"/>
                  </a:ext>
                </a:extLst>
              </a:tr>
              <a:tr h="678162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>
                          <a:latin typeface="Rockwell Nova" panose="02060503020205020403" pitchFamily="18" charset="0"/>
                        </a:rPr>
                        <a:t>A</a:t>
                      </a:r>
                      <a:endParaRPr lang="en-GB" b="1" i="1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Rockwell Nova" panose="02060503020205020403" pitchFamily="18" charset="0"/>
                        </a:rPr>
                        <a:t>1</a:t>
                      </a:r>
                      <a:endParaRPr lang="en-GB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Rockwell Nova" panose="02060503020205020403" pitchFamily="18" charset="0"/>
                        </a:rPr>
                        <a:t>1.1368 </a:t>
                      </a:r>
                      <a:r>
                        <a:rPr lang="it-IT" dirty="0">
                          <a:latin typeface="Rockwell Nova" panose="02060503020205020403" pitchFamily="18" charset="0"/>
                        </a:rPr>
                        <a:t>± </a:t>
                      </a:r>
                      <a:r>
                        <a:rPr lang="en-GB" dirty="0">
                          <a:latin typeface="Rockwell Nova" panose="02060503020205020403" pitchFamily="18" charset="0"/>
                        </a:rPr>
                        <a:t>0.0002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632118"/>
                  </a:ext>
                </a:extLst>
              </a:tr>
              <a:tr h="489124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 err="1">
                          <a:latin typeface="Rockwell Nova" panose="02060503020205020403" pitchFamily="18" charset="0"/>
                        </a:rPr>
                        <a:t>offs</a:t>
                      </a:r>
                      <a:endParaRPr lang="en-GB" b="1" i="1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Rockwell Nova" panose="02060503020205020403" pitchFamily="18" charset="0"/>
                        </a:rPr>
                        <a:t>0</a:t>
                      </a:r>
                      <a:endParaRPr lang="en-GB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Rockwell Nova" panose="02060503020205020403" pitchFamily="18" charset="0"/>
                        </a:rPr>
                        <a:t>(-3.71 </a:t>
                      </a:r>
                      <a:r>
                        <a:rPr lang="it-IT" dirty="0">
                          <a:latin typeface="Rockwell Nova" panose="02060503020205020403" pitchFamily="18" charset="0"/>
                        </a:rPr>
                        <a:t>± </a:t>
                      </a:r>
                      <a:r>
                        <a:rPr lang="en-GB" dirty="0">
                          <a:latin typeface="Rockwell Nova" panose="02060503020205020403" pitchFamily="18" charset="0"/>
                        </a:rPr>
                        <a:t>1.16)</a:t>
                      </a:r>
                      <a:r>
                        <a:rPr lang="it-IT" dirty="0">
                          <a:latin typeface="Rockwell Nova" panose="02060503020205020403" pitchFamily="18" charset="0"/>
                        </a:rPr>
                        <a:t> ·10</a:t>
                      </a:r>
                      <a:r>
                        <a:rPr lang="it-IT" baseline="30000" dirty="0">
                          <a:latin typeface="Rockwell Nova" panose="02060503020205020403" pitchFamily="18" charset="0"/>
                        </a:rPr>
                        <a:t>-4</a:t>
                      </a:r>
                      <a:endParaRPr lang="en-GB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831990"/>
                  </a:ext>
                </a:extLst>
              </a:tr>
              <a:tr h="666949">
                <a:tc>
                  <a:txBody>
                    <a:bodyPr/>
                    <a:lstStyle/>
                    <a:p>
                      <a:pPr algn="ctr"/>
                      <a:r>
                        <a:rPr lang="el-GR" b="1" i="1" dirty="0">
                          <a:latin typeface="Rockwell Nova" panose="02060503020205020403" pitchFamily="18" charset="0"/>
                        </a:rPr>
                        <a:t>χ</a:t>
                      </a:r>
                      <a:r>
                        <a:rPr lang="it-IT" b="1" i="0" baseline="30000" dirty="0">
                          <a:latin typeface="Rockwell Nova" panose="02060503020205020403" pitchFamily="18" charset="0"/>
                        </a:rPr>
                        <a:t>2</a:t>
                      </a:r>
                      <a:r>
                        <a:rPr lang="it-IT" b="1" i="0" baseline="-25000" dirty="0">
                          <a:latin typeface="Rockwell Nova" panose="02060503020205020403" pitchFamily="18" charset="0"/>
                        </a:rPr>
                        <a:t>rid</a:t>
                      </a:r>
                      <a:endParaRPr lang="en-GB" b="1" i="0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Rockwell Nova" panose="02060503020205020403" pitchFamily="18" charset="0"/>
                        </a:rPr>
                        <a:t>7.2</a:t>
                      </a:r>
                      <a:endParaRPr lang="en-GB" dirty="0">
                        <a:latin typeface="Rockwell Nova" panose="02060503020205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189226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0AE44861-7717-27B1-07D3-D04966E57D12}"/>
              </a:ext>
            </a:extLst>
          </p:cNvPr>
          <p:cNvSpPr txBox="1"/>
          <p:nvPr/>
        </p:nvSpPr>
        <p:spPr>
          <a:xfrm>
            <a:off x="7474857" y="6424845"/>
            <a:ext cx="4347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b="1" dirty="0">
                <a:solidFill>
                  <a:schemeClr val="bg1"/>
                </a:solidFill>
                <a:latin typeface="Rockwell Nova" panose="02060503020205020403" pitchFamily="18" charset="0"/>
              </a:rPr>
              <a:t>Risultati del </a:t>
            </a:r>
            <a:r>
              <a:rPr lang="it-IT" sz="2400" b="1" dirty="0" err="1">
                <a:solidFill>
                  <a:schemeClr val="bg1"/>
                </a:solidFill>
                <a:latin typeface="Rockwell Nova" panose="02060503020205020403" pitchFamily="18" charset="0"/>
              </a:rPr>
              <a:t>fit</a:t>
            </a:r>
            <a:endParaRPr lang="en-GB" sz="2400" b="1" dirty="0">
              <a:solidFill>
                <a:schemeClr val="bg1"/>
              </a:solidFill>
              <a:latin typeface="Rockwell Nova" panose="02060503020205020403" pitchFamily="18" charset="0"/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A37BF9D7-698C-D047-9FD2-260EE95B8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477" y="1123294"/>
            <a:ext cx="6017036" cy="504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2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Giallo arancion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6229</TotalTime>
  <Words>636</Words>
  <Application>Microsoft Office PowerPoint</Application>
  <PresentationFormat>Widescreen</PresentationFormat>
  <Paragraphs>188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Cambria Math</vt:lpstr>
      <vt:lpstr>Rockwell Nova</vt:lpstr>
      <vt:lpstr>Tema di Office</vt:lpstr>
      <vt:lpstr>OSCILLATORE DI DUFFING</vt:lpstr>
      <vt:lpstr>Cosa tratteremo:</vt:lpstr>
      <vt:lpstr>L’oscillatore di Duffing</vt:lpstr>
      <vt:lpstr>Realizzazione pratica</vt:lpstr>
      <vt:lpstr>Stima dei punti di equilibrio</vt:lpstr>
      <vt:lpstr>Stima dei punti di equilibrio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Esteban Tupponi</dc:creator>
  <cp:lastModifiedBy>Luis Esteban Tupponi</cp:lastModifiedBy>
  <cp:revision>6</cp:revision>
  <dcterms:created xsi:type="dcterms:W3CDTF">2025-02-26T15:15:45Z</dcterms:created>
  <dcterms:modified xsi:type="dcterms:W3CDTF">2025-03-20T15:01:24Z</dcterms:modified>
</cp:coreProperties>
</file>